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sldIdLst>
    <p:sldId id="491" r:id="rId6"/>
    <p:sldId id="486" r:id="rId7"/>
    <p:sldId id="533" r:id="rId8"/>
    <p:sldId id="534" r:id="rId9"/>
    <p:sldId id="505" r:id="rId10"/>
    <p:sldId id="535" r:id="rId11"/>
    <p:sldId id="423" r:id="rId12"/>
    <p:sldId id="426" r:id="rId13"/>
    <p:sldId id="508" r:id="rId14"/>
    <p:sldId id="518" r:id="rId15"/>
    <p:sldId id="529" r:id="rId16"/>
    <p:sldId id="527" r:id="rId17"/>
    <p:sldId id="532" r:id="rId18"/>
    <p:sldId id="526" r:id="rId19"/>
    <p:sldId id="53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gard Meier" initials="HM" lastIdx="97" clrIdx="0"/>
  <p:cmAuthor id="2" name="Astrid Koch" initials="AK" lastIdx="7" clrIdx="1">
    <p:extLst>
      <p:ext uri="{19B8F6BF-5375-455C-9EA6-DF929625EA0E}">
        <p15:presenceInfo xmlns:p15="http://schemas.microsoft.com/office/powerpoint/2012/main" userId="7d689465b2df242d" providerId="Windows Live"/>
      </p:ext>
    </p:extLst>
  </p:cmAuthor>
  <p:cmAuthor id="3" name="Martin Läuppi" initials="ML" lastIdx="2" clrIdx="2"/>
  <p:cmAuthor id="4" name="Brigitte Baumann" initials="BB"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7F8"/>
    <a:srgbClr val="4874C4"/>
    <a:srgbClr val="F5E0D9"/>
    <a:srgbClr val="F6F7F9"/>
    <a:srgbClr val="43484B"/>
    <a:srgbClr val="EA5454"/>
    <a:srgbClr val="FFFFFF"/>
    <a:srgbClr val="FF9900"/>
    <a:srgbClr val="DBE0E6"/>
    <a:srgbClr val="D1C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4005" autoAdjust="0"/>
  </p:normalViewPr>
  <p:slideViewPr>
    <p:cSldViewPr snapToObjects="1" showGuides="1">
      <p:cViewPr varScale="1">
        <p:scale>
          <a:sx n="44" d="100"/>
          <a:sy n="44" d="100"/>
        </p:scale>
        <p:origin x="1340" y="36"/>
      </p:cViewPr>
      <p:guideLst>
        <p:guide orient="horz" pos="2795"/>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49685-9A79-0247-99DF-33C8D999946F}" type="datetimeFigureOut">
              <a:rPr lang="de-DE" smtClean="0"/>
              <a:t>20.08.2024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30B8B-BB17-8D41-A775-34AFD4DECFDA}" type="slidenum">
              <a:rPr lang="de-DE" smtClean="0"/>
              <a:t>‹Nr.›</a:t>
            </a:fld>
            <a:endParaRPr lang="de-DE"/>
          </a:p>
        </p:txBody>
      </p:sp>
    </p:spTree>
    <p:extLst>
      <p:ext uri="{BB962C8B-B14F-4D97-AF65-F5344CB8AC3E}">
        <p14:creationId xmlns:p14="http://schemas.microsoft.com/office/powerpoint/2010/main" val="399954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69208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Die digitalen Inhalte sind auf der Lernplattform meinklett.ch.</a:t>
            </a:r>
          </a:p>
          <a:p>
            <a:pPr marL="0" indent="0" defTabSz="882305">
              <a:buNone/>
              <a:defRPr/>
            </a:pPr>
            <a:r>
              <a:rPr lang="de-DE" b="0" baseline="0" dirty="0">
                <a:solidFill>
                  <a:srgbClr val="000000"/>
                </a:solidFill>
              </a:rPr>
              <a:t>Ihr Kind hat einen Login-Pass. Mit diesem kann es sich auf der Plattform anmelden und sein Konto öffnen.</a:t>
            </a:r>
          </a:p>
        </p:txBody>
      </p:sp>
      <p:sp>
        <p:nvSpPr>
          <p:cNvPr id="4" name="Foliennummernplatzhalter 3"/>
          <p:cNvSpPr>
            <a:spLocks noGrp="1"/>
          </p:cNvSpPr>
          <p:nvPr>
            <p:ph type="sldNum" sz="quarter" idx="10"/>
          </p:nvPr>
        </p:nvSpPr>
        <p:spPr/>
        <p:txBody>
          <a:bodyPr/>
          <a:lstStyle/>
          <a:p>
            <a:fld id="{6B030B8B-BB17-8D41-A775-34AFD4DECFDA}" type="slidenum">
              <a:rPr lang="de-DE" smtClean="0"/>
              <a:t>10</a:t>
            </a:fld>
            <a:endParaRPr lang="de-DE"/>
          </a:p>
        </p:txBody>
      </p:sp>
    </p:spTree>
    <p:extLst>
      <p:ext uri="{BB962C8B-B14F-4D97-AF65-F5344CB8AC3E}">
        <p14:creationId xmlns:p14="http://schemas.microsoft.com/office/powerpoint/2010/main" val="266318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Es gibt zwei Möglichkeiten, die digitalen Inhalte aufzurufen.</a:t>
            </a:r>
          </a:p>
          <a:p>
            <a:pPr marL="0" indent="0" defTabSz="882305">
              <a:buNone/>
              <a:defRPr/>
            </a:pPr>
            <a:r>
              <a:rPr lang="de-DE" b="0" baseline="0" dirty="0">
                <a:solidFill>
                  <a:srgbClr val="000000"/>
                </a:solidFill>
              </a:rPr>
              <a:t>A) Direkt über die Lernplattform. Man geht zu meinklett.ch, meldet sich an und wählt den entsprechenden Band und Bestandteil (beispielsweise die Mediathek, im Bild jene </a:t>
            </a:r>
            <a:r>
              <a:rPr lang="de-DE" b="0" baseline="0">
                <a:solidFill>
                  <a:srgbClr val="000000"/>
                </a:solidFill>
              </a:rPr>
              <a:t>des Cahier von </a:t>
            </a:r>
            <a:r>
              <a:rPr lang="de-DE" b="0" baseline="0" dirty="0">
                <a:solidFill>
                  <a:srgbClr val="000000"/>
                </a:solidFill>
              </a:rPr>
              <a:t>Band 4). </a:t>
            </a:r>
            <a:endParaRPr lang="de-DE" b="0" i="1"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11</a:t>
            </a:fld>
            <a:endParaRPr lang="de-DE"/>
          </a:p>
        </p:txBody>
      </p:sp>
    </p:spTree>
    <p:extLst>
      <p:ext uri="{BB962C8B-B14F-4D97-AF65-F5344CB8AC3E}">
        <p14:creationId xmlns:p14="http://schemas.microsoft.com/office/powerpoint/2010/main" val="283474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B) Alternativ kann der QR-Code gescannt werden. Auf der Folie ein Beispiel aus Band 4. Danach meldet man sich an und kommt direkt zur Seite, deren Code man gescannt hat und kann dort auswählen, was man möchte. </a:t>
            </a:r>
          </a:p>
        </p:txBody>
      </p:sp>
      <p:sp>
        <p:nvSpPr>
          <p:cNvPr id="4" name="Foliennummernplatzhalter 3"/>
          <p:cNvSpPr>
            <a:spLocks noGrp="1"/>
          </p:cNvSpPr>
          <p:nvPr>
            <p:ph type="sldNum" sz="quarter" idx="10"/>
          </p:nvPr>
        </p:nvSpPr>
        <p:spPr/>
        <p:txBody>
          <a:bodyPr/>
          <a:lstStyle/>
          <a:p>
            <a:fld id="{6B030B8B-BB17-8D41-A775-34AFD4DECFDA}" type="slidenum">
              <a:rPr lang="de-DE" smtClean="0"/>
              <a:t>12</a:t>
            </a:fld>
            <a:endParaRPr lang="de-DE"/>
          </a:p>
        </p:txBody>
      </p:sp>
    </p:spTree>
    <p:extLst>
      <p:ext uri="{BB962C8B-B14F-4D97-AF65-F5344CB8AC3E}">
        <p14:creationId xmlns:p14="http://schemas.microsoft.com/office/powerpoint/2010/main" val="360258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Positive Einstellung gegenüber Französisch, auch wenn Sie die Sprache nicht sprechen.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Erkundigen Sie sich regelmässig, was im Unterricht passiert. Lassen Sie sich von Ihrem Kind die Ergebnisse seiner Arbeit präsentieren.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Zeigen Sie Anerkennung für das, was Ihr Kind bereits gelernt hat, was es verstehen und sagen kann.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Erlauben Sie Ihrem Kind, Fehler zu machen, denn sie sind Teil des Lernens. Seien Sie zurückhaltend beim Korrigieren. </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Bieten Sie Ihrem Kind Gelegenheiten, Französisch zu hören oder zu lesen. Auf den Seiten 9, 35, 44 und 67 des </a:t>
            </a:r>
            <a:r>
              <a:rPr lang="de-CH" sz="1200" b="0" i="0" u="none" strike="noStrike" kern="1200" baseline="0" dirty="0" err="1">
                <a:solidFill>
                  <a:schemeClr val="tx1"/>
                </a:solidFill>
                <a:latin typeface="+mn-lt"/>
                <a:ea typeface="+mn-ea"/>
                <a:cs typeface="+mn-cs"/>
              </a:rPr>
              <a:t>Cahier</a:t>
            </a:r>
            <a:r>
              <a:rPr lang="de-CH" sz="1200" b="0" i="0" u="none" strike="noStrike" kern="1200" baseline="0" dirty="0">
                <a:solidFill>
                  <a:schemeClr val="tx1"/>
                </a:solidFill>
                <a:latin typeface="+mn-lt"/>
                <a:ea typeface="+mn-ea"/>
                <a:cs typeface="+mn-cs"/>
              </a:rPr>
              <a:t> der 3. Klasse gibt es Lieder. Sie können diese gemeinsam hören und singen. Die meisten Produkte des täglichen Lebens wie Milch oder Konfitüre sind auf den Etiketten auch auf Französisch beschriftet. Machen Sie ein Spiel daraus, französische Wörter zu suchen und zu lesen.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387122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030B8B-BB17-8D41-A775-34AFD4DECFDA}"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7000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t>2</a:t>
            </a:fld>
            <a:endParaRPr lang="de-DE"/>
          </a:p>
        </p:txBody>
      </p:sp>
    </p:spTree>
    <p:extLst>
      <p:ext uri="{BB962C8B-B14F-4D97-AF65-F5344CB8AC3E}">
        <p14:creationId xmlns:p14="http://schemas.microsoft.com/office/powerpoint/2010/main" val="1277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Lernen geschieht auch in der 4. Klasse häufig auf eine spielerische Art und Weise. Die Kinder präsentieren ein Sandwich-Rezept an einer </a:t>
            </a:r>
            <a:r>
              <a:rPr lang="de-DE" sz="1200" kern="1200" dirty="0" err="1">
                <a:solidFill>
                  <a:schemeClr val="tx1"/>
                </a:solidFill>
                <a:effectLst/>
                <a:latin typeface="+mn-lt"/>
                <a:ea typeface="+mn-ea"/>
                <a:cs typeface="+mn-cs"/>
              </a:rPr>
              <a:t>Kochshow</a:t>
            </a:r>
            <a:r>
              <a:rPr lang="de-DE" sz="1200" kern="1200" dirty="0">
                <a:solidFill>
                  <a:schemeClr val="tx1"/>
                </a:solidFill>
                <a:effectLst/>
                <a:latin typeface="+mn-lt"/>
                <a:ea typeface="+mn-ea"/>
                <a:cs typeface="+mn-cs"/>
              </a:rPr>
              <a:t>, sie singen, schreiben und lesen. Neu Gelerntes wird sofort angewendet. Das sorgt für Erfolgserlebnisse und motiviert.</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Alle Sprachlernbereiche – Hören, Lesen, Sprechen, Schreiben, Sprachen und Kulturen im Fokus – kommen zum Zuge.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Hintergrundinfo für LP:</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a:t>
            </a:r>
            <a:r>
              <a:rPr lang="de-DE" sz="1200" b="1" kern="1200" dirty="0" err="1">
                <a:solidFill>
                  <a:schemeClr val="tx1"/>
                </a:solidFill>
                <a:effectLst/>
                <a:latin typeface="+mn-lt"/>
                <a:ea typeface="+mn-ea"/>
                <a:cs typeface="+mn-cs"/>
              </a:rPr>
              <a:t>Ça</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roule</a:t>
            </a:r>
            <a:r>
              <a:rPr lang="de-DE" sz="1200" b="1" kern="1200" dirty="0">
                <a:solidFill>
                  <a:schemeClr val="tx1"/>
                </a:solidFill>
                <a:effectLst/>
                <a:latin typeface="+mn-lt"/>
                <a:ea typeface="+mn-ea"/>
                <a:cs typeface="+mn-cs"/>
              </a:rPr>
              <a:t>» ist handlungs- und aufgabenorientiert:</a:t>
            </a:r>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Die </a:t>
            </a:r>
            <a:r>
              <a:rPr lang="de-CH" sz="1200" kern="1200" dirty="0" err="1">
                <a:solidFill>
                  <a:schemeClr val="tx1"/>
                </a:solidFill>
                <a:effectLst/>
                <a:latin typeface="+mn-lt"/>
                <a:ea typeface="+mn-ea"/>
                <a:cs typeface="+mn-cs"/>
              </a:rPr>
              <a:t>SuS</a:t>
            </a:r>
            <a:r>
              <a:rPr lang="de-CH" sz="1200" kern="1200" dirty="0">
                <a:solidFill>
                  <a:schemeClr val="tx1"/>
                </a:solidFill>
                <a:effectLst/>
                <a:latin typeface="+mn-lt"/>
                <a:ea typeface="+mn-ea"/>
                <a:cs typeface="+mn-cs"/>
              </a:rPr>
              <a:t> setzen sich aktiv mit Sprache auseinander und bewältigen Aufgaben, die zum Kommunizieren anregen.</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Damit folgt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der Methode des </a:t>
            </a:r>
            <a:r>
              <a:rPr lang="de-CH" sz="1200" b="0" i="1" kern="1200" dirty="0">
                <a:solidFill>
                  <a:schemeClr val="tx1"/>
                </a:solidFill>
                <a:effectLst/>
                <a:latin typeface="+mn-lt"/>
                <a:ea typeface="+mn-ea"/>
                <a:cs typeface="+mn-cs"/>
              </a:rPr>
              <a:t>task-</a:t>
            </a:r>
            <a:r>
              <a:rPr lang="de-CH" sz="1200" b="0" i="1" kern="1200" dirty="0" err="1">
                <a:solidFill>
                  <a:schemeClr val="tx1"/>
                </a:solidFill>
                <a:effectLst/>
                <a:latin typeface="+mn-lt"/>
                <a:ea typeface="+mn-ea"/>
                <a:cs typeface="+mn-cs"/>
              </a:rPr>
              <a:t>based</a:t>
            </a:r>
            <a:r>
              <a:rPr lang="de-CH" sz="1200" b="0" i="1" kern="1200" dirty="0">
                <a:solidFill>
                  <a:schemeClr val="tx1"/>
                </a:solidFill>
                <a:effectLst/>
                <a:latin typeface="+mn-lt"/>
                <a:ea typeface="+mn-ea"/>
                <a:cs typeface="+mn-cs"/>
              </a:rPr>
              <a:t> </a:t>
            </a:r>
            <a:r>
              <a:rPr lang="de-CH" sz="1200" b="0" i="1" kern="1200" dirty="0" err="1">
                <a:solidFill>
                  <a:schemeClr val="tx1"/>
                </a:solidFill>
                <a:effectLst/>
                <a:latin typeface="+mn-lt"/>
                <a:ea typeface="+mn-ea"/>
                <a:cs typeface="+mn-cs"/>
              </a:rPr>
              <a:t>learning</a:t>
            </a:r>
            <a:r>
              <a:rPr lang="de-CH"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Beispiel einer solchen handlungsorientierten und altersgerechten Aufgabe aus der Erlebniswelt der </a:t>
            </a:r>
            <a:r>
              <a:rPr lang="de-DE" sz="1200" kern="1200" dirty="0" err="1">
                <a:solidFill>
                  <a:schemeClr val="tx1"/>
                </a:solidFill>
                <a:effectLst/>
                <a:latin typeface="+mn-lt"/>
                <a:ea typeface="+mn-ea"/>
                <a:cs typeface="+mn-cs"/>
              </a:rPr>
              <a:t>S</a:t>
            </a:r>
            <a:r>
              <a:rPr lang="de-DE" sz="1200" u="sng" kern="1200" dirty="0" err="1">
                <a:solidFill>
                  <a:schemeClr val="tx1"/>
                </a:solidFill>
                <a:effectLst/>
                <a:latin typeface="+mn-lt"/>
                <a:ea typeface="+mn-ea"/>
                <a:cs typeface="+mn-cs"/>
              </a:rPr>
              <a:t>uS</a:t>
            </a:r>
            <a:r>
              <a:rPr lang="de-DE" sz="1200" kern="1200" dirty="0">
                <a:solidFill>
                  <a:schemeClr val="tx1"/>
                </a:solidFill>
                <a:effectLst/>
                <a:latin typeface="+mn-lt"/>
                <a:ea typeface="+mn-ea"/>
                <a:cs typeface="+mn-cs"/>
              </a:rPr>
              <a:t> sehen Sie auf dieser Seite: Die </a:t>
            </a:r>
            <a:r>
              <a:rPr lang="de-DE" sz="1200" kern="1200" dirty="0" err="1">
                <a:solidFill>
                  <a:schemeClr val="tx1"/>
                </a:solidFill>
                <a:effectLst/>
                <a:latin typeface="+mn-lt"/>
                <a:ea typeface="+mn-ea"/>
                <a:cs typeface="+mn-cs"/>
              </a:rPr>
              <a:t>S</a:t>
            </a:r>
            <a:r>
              <a:rPr lang="de-DE" sz="1200" u="sng" kern="1200" dirty="0" err="1">
                <a:solidFill>
                  <a:schemeClr val="tx1"/>
                </a:solidFill>
                <a:effectLst/>
                <a:latin typeface="+mn-lt"/>
                <a:ea typeface="+mn-ea"/>
                <a:cs typeface="+mn-cs"/>
              </a:rPr>
              <a:t>uS</a:t>
            </a:r>
            <a:r>
              <a:rPr lang="de-DE" sz="1200" kern="1200" dirty="0">
                <a:solidFill>
                  <a:schemeClr val="tx1"/>
                </a:solidFill>
                <a:effectLst/>
                <a:latin typeface="+mn-lt"/>
                <a:ea typeface="+mn-ea"/>
                <a:cs typeface="+mn-cs"/>
              </a:rPr>
              <a:t> gestalten eine Einladung für ein Fest.</a:t>
            </a:r>
            <a:endParaRPr lang="de-CH" sz="1200" kern="1200" dirty="0">
              <a:solidFill>
                <a:schemeClr val="tx1"/>
              </a:solidFill>
              <a:effectLst/>
              <a:latin typeface="+mn-lt"/>
              <a:ea typeface="+mn-ea"/>
              <a:cs typeface="+mn-cs"/>
            </a:endParaRPr>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132738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Der Wortschatz in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ist auf den Alltagsgebrauch ausgelegt. Sie sehen hier die Auftaktseite zur </a:t>
            </a:r>
            <a:r>
              <a:rPr lang="de-CH" sz="1200" kern="1200" dirty="0" err="1">
                <a:solidFill>
                  <a:schemeClr val="tx1"/>
                </a:solidFill>
                <a:effectLst/>
                <a:latin typeface="+mn-lt"/>
                <a:ea typeface="+mn-ea"/>
                <a:cs typeface="+mn-cs"/>
              </a:rPr>
              <a:t>Unité</a:t>
            </a:r>
            <a:r>
              <a:rPr lang="de-CH" sz="1200" kern="1200" dirty="0">
                <a:solidFill>
                  <a:schemeClr val="tx1"/>
                </a:solidFill>
                <a:effectLst/>
                <a:latin typeface="+mn-lt"/>
                <a:ea typeface="+mn-ea"/>
                <a:cs typeface="+mn-cs"/>
              </a:rPr>
              <a:t> 3 von Band 4. In dieser </a:t>
            </a:r>
            <a:r>
              <a:rPr lang="de-CH" sz="1200" kern="1200" dirty="0" err="1">
                <a:solidFill>
                  <a:schemeClr val="tx1"/>
                </a:solidFill>
                <a:effectLst/>
                <a:latin typeface="+mn-lt"/>
                <a:ea typeface="+mn-ea"/>
                <a:cs typeface="+mn-cs"/>
              </a:rPr>
              <a:t>Unité</a:t>
            </a:r>
            <a:r>
              <a:rPr lang="de-CH" sz="1200" kern="1200" dirty="0">
                <a:solidFill>
                  <a:schemeClr val="tx1"/>
                </a:solidFill>
                <a:effectLst/>
                <a:latin typeface="+mn-lt"/>
                <a:ea typeface="+mn-ea"/>
                <a:cs typeface="+mn-cs"/>
              </a:rPr>
              <a:t> lernen die Kinder die Namen von Nahrungsmitteln und werden mit Mengenangaben wie «wenig» (</a:t>
            </a:r>
            <a:r>
              <a:rPr lang="de-CH" sz="1200" kern="1200" dirty="0" err="1">
                <a:solidFill>
                  <a:schemeClr val="tx1"/>
                </a:solidFill>
                <a:effectLst/>
                <a:latin typeface="+mn-lt"/>
                <a:ea typeface="+mn-ea"/>
                <a:cs typeface="+mn-cs"/>
              </a:rPr>
              <a:t>un</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peu</a:t>
            </a:r>
            <a:r>
              <a:rPr lang="de-CH" sz="1200" kern="1200" dirty="0">
                <a:solidFill>
                  <a:schemeClr val="tx1"/>
                </a:solidFill>
                <a:effectLst/>
                <a:latin typeface="+mn-lt"/>
                <a:ea typeface="+mn-ea"/>
                <a:cs typeface="+mn-cs"/>
              </a:rPr>
              <a:t> de) und «viel» (</a:t>
            </a:r>
            <a:r>
              <a:rPr lang="de-CH" sz="1200" kern="1200" dirty="0" err="1">
                <a:solidFill>
                  <a:schemeClr val="tx1"/>
                </a:solidFill>
                <a:effectLst/>
                <a:latin typeface="+mn-lt"/>
                <a:ea typeface="+mn-ea"/>
                <a:cs typeface="+mn-cs"/>
              </a:rPr>
              <a:t>beaucoup</a:t>
            </a:r>
            <a:r>
              <a:rPr lang="de-CH" sz="1200" kern="1200" dirty="0">
                <a:solidFill>
                  <a:schemeClr val="tx1"/>
                </a:solidFill>
                <a:effectLst/>
                <a:latin typeface="+mn-lt"/>
                <a:ea typeface="+mn-ea"/>
                <a:cs typeface="+mn-cs"/>
              </a:rPr>
              <a:t> de) vertraut gemacht.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Der Wortschatz wird gut eingeführt und immer wieder geübt, unter anderem durch die zahlreichen Sprechanlässe. Zum Üben gibt es interaktive Übungen und Wortschatzkärtchen.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vermittelt auch Wortschatzlernstrategien.</a:t>
            </a:r>
          </a:p>
          <a:p>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((ev. noch weitere Infos))</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Authentische Texte, einfache Texte, 90 Prozent des Wortschatzes in </a:t>
            </a:r>
            <a:r>
              <a:rPr lang="de-CH" sz="1200" kern="1200" dirty="0">
                <a:solidFill>
                  <a:schemeClr val="tx1"/>
                </a:solidFill>
                <a:effectLst/>
                <a:latin typeface="+mn-lt"/>
                <a:ea typeface="+mn-ea"/>
                <a:cs typeface="+mn-cs"/>
              </a:rPr>
              <a:t>Lese- und Hörtexten </a:t>
            </a:r>
            <a:r>
              <a:rPr lang="de-DE" sz="1200" kern="1200" dirty="0">
                <a:solidFill>
                  <a:schemeClr val="tx1"/>
                </a:solidFill>
                <a:effectLst/>
                <a:latin typeface="+mn-lt"/>
                <a:ea typeface="+mn-ea"/>
                <a:cs typeface="+mn-cs"/>
              </a:rPr>
              <a:t>und mithilfe von Parallelwörtern, Namen und Zahlen zu verstehen. So lernen die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immer längere und komplexere Texte zu lesen und verstehen.</a:t>
            </a:r>
          </a:p>
          <a:p>
            <a:endParaRPr lang="de-DE" sz="1200" kern="1200" dirty="0">
              <a:solidFill>
                <a:schemeClr val="tx1"/>
              </a:solidFill>
              <a:effectLst/>
              <a:latin typeface="+mn-lt"/>
              <a:ea typeface="+mn-ea"/>
              <a:cs typeface="+mn-cs"/>
            </a:endParaRPr>
          </a:p>
          <a:p>
            <a:pPr defTabSz="851336">
              <a:defRPr/>
            </a:pPr>
            <a:r>
              <a:rPr lang="de-DE" b="0" baseline="0" dirty="0"/>
              <a:t>Genau definierter und alltagsnaher Lernwortschatz</a:t>
            </a:r>
            <a:r>
              <a:rPr lang="de-DE" b="0" baseline="0" dirty="0">
                <a:solidFill>
                  <a:srgbClr val="FF0000"/>
                </a:solidFill>
              </a:rPr>
              <a:t>: </a:t>
            </a:r>
            <a:r>
              <a:rPr lang="de-DE" b="0" dirty="0"/>
              <a:t>ca. 30 Wörter pro </a:t>
            </a:r>
            <a:r>
              <a:rPr lang="de-DE" b="0" dirty="0" err="1"/>
              <a:t>Unité</a:t>
            </a:r>
            <a:r>
              <a:rPr lang="de-DE" b="0" dirty="0"/>
              <a:t> auf</a:t>
            </a:r>
            <a:r>
              <a:rPr lang="de-DE" b="0" baseline="0" dirty="0"/>
              <a:t> der Primarstufe. </a:t>
            </a:r>
          </a:p>
          <a:p>
            <a:pPr defTabSz="851336">
              <a:defRPr/>
            </a:pPr>
            <a:r>
              <a:rPr lang="de-CH" b="0" dirty="0"/>
              <a:t>Lernwortschatz</a:t>
            </a:r>
            <a:r>
              <a:rPr lang="de-CH" b="0" baseline="0" dirty="0"/>
              <a:t> gut eingeführt und geübt, u. a. durch </a:t>
            </a:r>
            <a:r>
              <a:rPr lang="de-CH" b="0" dirty="0"/>
              <a:t>genügend Sprechanlässe, Wortschatzlernstrategien. vorgedruckte Vokabelkarten, Wortlisten.</a:t>
            </a:r>
            <a:endParaRPr lang="de-DE" b="0" dirty="0"/>
          </a:p>
          <a:p>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401506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aseline="0" dirty="0"/>
              <a:t>Grammatik wird Schritt für Schritt aufgebaut. Die Regeln werden visualisiert und übersichtlich dargestellt.</a:t>
            </a:r>
          </a:p>
          <a:p>
            <a:pPr defTabSz="882305">
              <a:defRPr/>
            </a:pPr>
            <a:endParaRPr lang="de-DE" baseline="0" dirty="0"/>
          </a:p>
          <a:p>
            <a:pPr defTabSz="882305">
              <a:defRPr/>
            </a:pPr>
            <a:r>
              <a:rPr lang="de-DE" b="1" baseline="0" dirty="0"/>
              <a:t>Hintergrundinformation für LP:</a:t>
            </a:r>
          </a:p>
          <a:p>
            <a:pPr defTabSz="882305">
              <a:defRPr/>
            </a:pPr>
            <a:endParaRPr lang="de-DE" baseline="0" dirty="0"/>
          </a:p>
          <a:p>
            <a:pPr defTabSz="882305">
              <a:defRPr/>
            </a:pPr>
            <a:r>
              <a:rPr lang="de-CH" dirty="0"/>
              <a:t>Klare, </a:t>
            </a:r>
            <a:r>
              <a:rPr lang="de-CH" b="1" dirty="0"/>
              <a:t>durchdachte Grammatikprogression</a:t>
            </a:r>
            <a:r>
              <a:rPr lang="de-CH" dirty="0"/>
              <a:t>.</a:t>
            </a:r>
            <a:r>
              <a:rPr lang="de-CH" baseline="0" dirty="0"/>
              <a:t> Grammatikübersicht </a:t>
            </a:r>
            <a:r>
              <a:rPr lang="de-CH" b="0" baseline="0" dirty="0"/>
              <a:t>gut strukturiert, </a:t>
            </a:r>
            <a:r>
              <a:rPr lang="de-CH" b="0" dirty="0"/>
              <a:t>im Kontext der </a:t>
            </a:r>
            <a:r>
              <a:rPr lang="de-CH" b="0" dirty="0" err="1"/>
              <a:t>Unité</a:t>
            </a:r>
            <a:r>
              <a:rPr lang="de-CH" b="0" dirty="0"/>
              <a:t> eingeführt. Sie wird dort erklärt, wo sie für die Kommunikation gebraucht wird</a:t>
            </a:r>
            <a:r>
              <a:rPr lang="de-CH" b="0" baseline="0" dirty="0"/>
              <a:t>, </a:t>
            </a:r>
            <a:r>
              <a:rPr lang="de-DE" b="0" baseline="0" dirty="0"/>
              <a:t>mit Beispielsätzen zum Thema und mit dem Wortschatz der </a:t>
            </a:r>
            <a:r>
              <a:rPr lang="de-DE" b="0" baseline="0" dirty="0" err="1"/>
              <a:t>Unité</a:t>
            </a:r>
            <a:r>
              <a:rPr lang="de-DE" b="0" baseline="0" dirty="0"/>
              <a:t>.</a:t>
            </a:r>
          </a:p>
          <a:p>
            <a:pPr defTabSz="882305">
              <a:defRPr/>
            </a:pPr>
            <a:endParaRPr lang="de-DE" dirty="0"/>
          </a:p>
          <a:p>
            <a:pPr defTabSz="882305">
              <a:defRPr/>
            </a:pPr>
            <a:r>
              <a:rPr lang="de-CH" dirty="0"/>
              <a:t>Grammatik </a:t>
            </a:r>
            <a:r>
              <a:rPr lang="de-CH" b="0" dirty="0"/>
              <a:t>induktiv vermittelt, wird</a:t>
            </a:r>
            <a:r>
              <a:rPr lang="de-CH" baseline="0" dirty="0"/>
              <a:t> durch die </a:t>
            </a:r>
            <a:r>
              <a:rPr lang="de-CH" baseline="0" dirty="0" err="1"/>
              <a:t>SuS</a:t>
            </a:r>
            <a:r>
              <a:rPr lang="de-CH" baseline="0" dirty="0"/>
              <a:t> erarbeitet.</a:t>
            </a:r>
          </a:p>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a:t>Hilfen: Im </a:t>
            </a:r>
            <a:r>
              <a:rPr lang="de-DE" b="0" baseline="0" dirty="0" err="1"/>
              <a:t>Cahier</a:t>
            </a:r>
            <a:r>
              <a:rPr lang="de-DE" b="0" baseline="0" dirty="0"/>
              <a:t> </a:t>
            </a:r>
            <a:r>
              <a:rPr lang="de-DE" b="0" baseline="0" dirty="0" err="1"/>
              <a:t>Verbentabellen</a:t>
            </a:r>
            <a:r>
              <a:rPr lang="de-DE" b="0" baseline="0" dirty="0"/>
              <a:t> und Übersichten zu zum Beispiel Zahlen und Präpositionen.</a:t>
            </a:r>
          </a:p>
          <a:p>
            <a:pPr defTabSz="882305">
              <a:defRPr/>
            </a:pPr>
            <a:endParaRPr lang="de-CH" dirty="0"/>
          </a:p>
          <a:p>
            <a:pPr defTabSz="882305">
              <a:defRPr/>
            </a:pPr>
            <a:endParaRPr lang="de-DE" baseline="0" dirty="0"/>
          </a:p>
          <a:p>
            <a:pPr defTabSz="882305">
              <a:defRPr/>
            </a:pPr>
            <a:endParaRPr lang="de-DE" baseline="0" dirty="0"/>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5</a:t>
            </a:fld>
            <a:endParaRPr lang="de-DE"/>
          </a:p>
        </p:txBody>
      </p:sp>
    </p:spTree>
    <p:extLst>
      <p:ext uri="{BB962C8B-B14F-4D97-AF65-F5344CB8AC3E}">
        <p14:creationId xmlns:p14="http://schemas.microsoft.com/office/powerpoint/2010/main" val="381394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der </a:t>
            </a:r>
            <a:r>
              <a:rPr lang="de-CH" dirty="0" err="1"/>
              <a:t>Unité</a:t>
            </a:r>
            <a:r>
              <a:rPr lang="de-CH" dirty="0"/>
              <a:t> 1 begegnen die Kinder einem </a:t>
            </a:r>
            <a:r>
              <a:rPr lang="de-CH" baseline="0" dirty="0" err="1"/>
              <a:t>slowUp</a:t>
            </a:r>
            <a:r>
              <a:rPr lang="de-CH" baseline="0" dirty="0"/>
              <a:t>. Sie zählen bis 20 und schreiben eine Chat-Nachricht über ihre Teilnahme an einem </a:t>
            </a:r>
            <a:r>
              <a:rPr lang="de-CH" baseline="0" dirty="0" err="1"/>
              <a:t>slowUp</a:t>
            </a:r>
            <a:r>
              <a:rPr lang="de-CH" baseline="0" dirty="0"/>
              <a:t>.</a:t>
            </a:r>
          </a:p>
          <a:p>
            <a:endParaRPr lang="de-CH" baseline="0" dirty="0"/>
          </a:p>
          <a:p>
            <a:r>
              <a:rPr lang="de-CH" baseline="0" dirty="0"/>
              <a:t>Die </a:t>
            </a:r>
            <a:r>
              <a:rPr lang="de-CH" baseline="0" dirty="0" err="1"/>
              <a:t>Unité</a:t>
            </a:r>
            <a:r>
              <a:rPr lang="de-CH" baseline="0" dirty="0"/>
              <a:t> 2 hat eine Erzählnacht zum Thema. Die Kinder lesen eine Geschichte, schreiben selber einen Text und treten an der Erzählnacht auf.</a:t>
            </a:r>
          </a:p>
          <a:p>
            <a:endParaRPr lang="de-CH" baseline="0" dirty="0"/>
          </a:p>
          <a:p>
            <a:r>
              <a:rPr lang="de-CH" baseline="0" dirty="0"/>
              <a:t>In der </a:t>
            </a:r>
            <a:r>
              <a:rPr lang="de-CH" baseline="0" dirty="0" err="1"/>
              <a:t>Unité</a:t>
            </a:r>
            <a:r>
              <a:rPr lang="de-CH" baseline="0" dirty="0"/>
              <a:t> 3 geht es um ein typisches französisches Sandwich, das Pan </a:t>
            </a:r>
            <a:r>
              <a:rPr lang="de-CH" baseline="0" dirty="0" err="1"/>
              <a:t>Bagnat</a:t>
            </a:r>
            <a:r>
              <a:rPr lang="de-CH" baseline="0" dirty="0"/>
              <a:t> aus Nizza. Als Höhepunkt der </a:t>
            </a:r>
            <a:r>
              <a:rPr lang="de-CH" baseline="0" dirty="0" err="1"/>
              <a:t>Unité</a:t>
            </a:r>
            <a:r>
              <a:rPr lang="de-CH" baseline="0" dirty="0"/>
              <a:t> gibt es eine </a:t>
            </a:r>
            <a:r>
              <a:rPr lang="de-CH" baseline="0" dirty="0" err="1"/>
              <a:t>Kochshow</a:t>
            </a:r>
            <a:r>
              <a:rPr lang="de-CH" baseline="0" dirty="0"/>
              <a:t>, an der die Kinder ein Rezept präsentieren.</a:t>
            </a:r>
          </a:p>
          <a:p>
            <a:endParaRPr lang="de-CH" baseline="0" dirty="0"/>
          </a:p>
          <a:p>
            <a:r>
              <a:rPr lang="de-CH" baseline="0" dirty="0"/>
              <a:t>Kinder aus aller Welt stehen in der </a:t>
            </a:r>
            <a:r>
              <a:rPr lang="de-CH" baseline="0" dirty="0" err="1"/>
              <a:t>Unité</a:t>
            </a:r>
            <a:r>
              <a:rPr lang="de-CH" baseline="0" dirty="0"/>
              <a:t> 4 im Mittelpunkt. Die Schülerinnen und Schüler hören ein Lied über die Kinder, die durch die Welt reisen, und spielen am Schluss der </a:t>
            </a:r>
            <a:r>
              <a:rPr lang="de-CH" baseline="0" dirty="0" err="1"/>
              <a:t>Unité</a:t>
            </a:r>
            <a:r>
              <a:rPr lang="de-CH" baseline="0" dirty="0"/>
              <a:t> das Quiz «</a:t>
            </a:r>
            <a:r>
              <a:rPr lang="de-CH" baseline="0" dirty="0" err="1"/>
              <a:t>Vrai</a:t>
            </a:r>
            <a:r>
              <a:rPr lang="de-CH" baseline="0" dirty="0"/>
              <a:t> </a:t>
            </a:r>
            <a:r>
              <a:rPr lang="de-CH" baseline="0" dirty="0" err="1"/>
              <a:t>ou</a:t>
            </a:r>
            <a:r>
              <a:rPr lang="de-CH" baseline="0" dirty="0"/>
              <a:t> </a:t>
            </a:r>
            <a:r>
              <a:rPr lang="de-CH" baseline="0" dirty="0" err="1"/>
              <a:t>faux</a:t>
            </a:r>
            <a:r>
              <a:rPr lang="de-CH" baseline="0" dirty="0"/>
              <a:t>». </a:t>
            </a:r>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6</a:t>
            </a:fld>
            <a:endParaRPr lang="de-DE"/>
          </a:p>
        </p:txBody>
      </p:sp>
    </p:spTree>
    <p:extLst>
      <p:ext uri="{BB962C8B-B14F-4D97-AF65-F5344CB8AC3E}">
        <p14:creationId xmlns:p14="http://schemas.microsoft.com/office/powerpoint/2010/main" val="86590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a:solidFill>
                  <a:srgbClr val="000000"/>
                </a:solidFill>
              </a:rPr>
              <a:t>Hintergrundinfos für LP:</a:t>
            </a:r>
          </a:p>
          <a:p>
            <a:pPr defTabSz="882305">
              <a:defRPr/>
            </a:pPr>
            <a:r>
              <a:rPr lang="de-DE" b="0" dirty="0">
                <a:solidFill>
                  <a:srgbClr val="000000"/>
                </a:solidFill>
              </a:rPr>
              <a:t>Übersichtliche Materialien für </a:t>
            </a:r>
            <a:r>
              <a:rPr lang="de-DE" b="0" dirty="0" err="1">
                <a:solidFill>
                  <a:srgbClr val="000000"/>
                </a:solidFill>
              </a:rPr>
              <a:t>SuS</a:t>
            </a:r>
            <a:r>
              <a:rPr lang="de-DE" b="0" dirty="0">
                <a:solidFill>
                  <a:srgbClr val="000000"/>
                </a:solidFill>
              </a:rPr>
              <a:t>: pro Jahr 2</a:t>
            </a:r>
            <a:r>
              <a:rPr lang="de-DE" b="0" baseline="0" dirty="0">
                <a:solidFill>
                  <a:srgbClr val="000000"/>
                </a:solidFill>
              </a:rPr>
              <a:t> Hefte</a:t>
            </a:r>
            <a:endParaRPr lang="de-DE" b="0" dirty="0">
              <a:solidFill>
                <a:srgbClr val="000000"/>
              </a:solidFill>
            </a:endParaRPr>
          </a:p>
          <a:p>
            <a:pPr defTabSz="882305">
              <a:defRPr/>
            </a:pPr>
            <a:r>
              <a:rPr lang="de-DE" b="1" dirty="0" err="1">
                <a:solidFill>
                  <a:srgbClr val="000000"/>
                </a:solidFill>
              </a:rPr>
              <a:t>Cahier</a:t>
            </a:r>
            <a:r>
              <a:rPr lang="de-DE" b="0" dirty="0">
                <a:solidFill>
                  <a:srgbClr val="000000"/>
                </a:solidFill>
              </a:rPr>
              <a:t> – das Lern- und</a:t>
            </a:r>
            <a:r>
              <a:rPr lang="de-DE" b="0" baseline="0" dirty="0">
                <a:solidFill>
                  <a:srgbClr val="000000"/>
                </a:solidFill>
              </a:rPr>
              <a:t> Arbeitsheft</a:t>
            </a:r>
            <a:r>
              <a:rPr lang="de-DE" b="0" dirty="0">
                <a:solidFill>
                  <a:srgbClr val="000000"/>
                </a:solidFill>
              </a:rPr>
              <a:t> mit allen wichtigen Inhalten, zum Erarbeiten der Ziele und zum Nachschlagen.</a:t>
            </a:r>
            <a:r>
              <a:rPr lang="de-DE" b="0" baseline="0" dirty="0">
                <a:solidFill>
                  <a:srgbClr val="000000"/>
                </a:solidFill>
              </a:rPr>
              <a:t> Mit 4 </a:t>
            </a:r>
            <a:r>
              <a:rPr lang="de-DE" b="0" baseline="0" dirty="0" err="1">
                <a:solidFill>
                  <a:srgbClr val="000000"/>
                </a:solidFill>
              </a:rPr>
              <a:t>Unités</a:t>
            </a:r>
            <a:r>
              <a:rPr lang="de-DE" b="0" baseline="0" dirty="0">
                <a:solidFill>
                  <a:srgbClr val="000000"/>
                </a:solidFill>
              </a:rPr>
              <a:t> und 4 </a:t>
            </a:r>
            <a:r>
              <a:rPr lang="de-DE" b="0" baseline="0" dirty="0" err="1">
                <a:solidFill>
                  <a:srgbClr val="000000"/>
                </a:solidFill>
              </a:rPr>
              <a:t>Télescopes</a:t>
            </a:r>
            <a:r>
              <a:rPr lang="de-DE" b="0" baseline="0" dirty="0">
                <a:solidFill>
                  <a:srgbClr val="000000"/>
                </a:solidFill>
              </a:rPr>
              <a:t>.</a:t>
            </a:r>
          </a:p>
          <a:p>
            <a:pPr defTabSz="882305">
              <a:defRPr/>
            </a:pPr>
            <a:endParaRPr lang="de-DE" b="0" baseline="0" dirty="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err="1">
                <a:solidFill>
                  <a:srgbClr val="000000"/>
                </a:solidFill>
              </a:rPr>
              <a:t>Entraînement</a:t>
            </a:r>
            <a:r>
              <a:rPr lang="de-DE" b="1" baseline="0" dirty="0">
                <a:solidFill>
                  <a:srgbClr val="000000"/>
                </a:solidFill>
              </a:rPr>
              <a:t>: </a:t>
            </a:r>
            <a:r>
              <a:rPr lang="de-DE" baseline="0" dirty="0">
                <a:solidFill>
                  <a:srgbClr val="000000"/>
                </a:solidFill>
              </a:rPr>
              <a:t>Übungsheft </a:t>
            </a:r>
            <a:r>
              <a:rPr lang="de-DE" b="0" baseline="0" dirty="0">
                <a:solidFill>
                  <a:srgbClr val="000000"/>
                </a:solidFill>
              </a:rPr>
              <a:t>für selbstständiges Üben und Repetieren. Mit formativen Lernkontrollen.</a:t>
            </a:r>
            <a:endParaRPr lang="de-DE" b="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61031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err="1">
                <a:solidFill>
                  <a:srgbClr val="000000"/>
                </a:solidFill>
              </a:rPr>
              <a:t>Cartes</a:t>
            </a:r>
            <a:r>
              <a:rPr lang="de-DE" b="0" baseline="0" dirty="0">
                <a:solidFill>
                  <a:srgbClr val="000000"/>
                </a:solidFill>
              </a:rPr>
              <a:t> de </a:t>
            </a:r>
            <a:r>
              <a:rPr lang="de-DE" b="0" baseline="0" dirty="0" err="1">
                <a:solidFill>
                  <a:srgbClr val="000000"/>
                </a:solidFill>
              </a:rPr>
              <a:t>vocabulaire</a:t>
            </a:r>
            <a:endParaRPr lang="de-DE" b="0" baseline="0" dirty="0">
              <a:solidFill>
                <a:srgbClr val="000000"/>
              </a:solidFill>
            </a:endParaRPr>
          </a:p>
          <a:p>
            <a:pPr defTabSz="882305">
              <a:defRPr/>
            </a:pPr>
            <a:endParaRPr lang="de-DE" b="0" baseline="0" dirty="0">
              <a:solidFill>
                <a:srgbClr val="000000"/>
              </a:solidFill>
            </a:endParaRPr>
          </a:p>
          <a:p>
            <a:pPr defTabSz="882305">
              <a:defRPr/>
            </a:pPr>
            <a:r>
              <a:rPr lang="de-DE" b="0" baseline="0" dirty="0">
                <a:solidFill>
                  <a:srgbClr val="000000"/>
                </a:solidFill>
              </a:rPr>
              <a:t>Print: Lernwortschatz: 30–35 Wörter pro </a:t>
            </a:r>
            <a:r>
              <a:rPr lang="de-DE" b="0" baseline="0" dirty="0" err="1">
                <a:solidFill>
                  <a:srgbClr val="000000"/>
                </a:solidFill>
              </a:rPr>
              <a:t>Unité</a:t>
            </a:r>
            <a:endParaRPr lang="de-DE" b="0" baseline="0" dirty="0">
              <a:solidFill>
                <a:srgbClr val="000000"/>
              </a:solidFill>
            </a:endParaRPr>
          </a:p>
          <a:p>
            <a:pPr defTabSz="882305">
              <a:defRPr/>
            </a:pPr>
            <a:r>
              <a:rPr lang="de-DE" b="0" baseline="0" dirty="0">
                <a:solidFill>
                  <a:srgbClr val="000000"/>
                </a:solidFill>
              </a:rPr>
              <a:t>QR-Codes: darüber kann man sich das Wort vorlesen lassen.</a:t>
            </a:r>
          </a:p>
          <a:p>
            <a:pPr defTabSz="882305">
              <a:defRPr/>
            </a:pPr>
            <a:r>
              <a:rPr lang="de-DE" b="0" baseline="0" dirty="0">
                <a:solidFill>
                  <a:srgbClr val="000000"/>
                </a:solidFill>
              </a:rPr>
              <a:t>Leere Karten für persönlichen Wortschatz</a:t>
            </a:r>
          </a:p>
          <a:p>
            <a:pPr defTabSz="882305">
              <a:defRPr/>
            </a:pPr>
            <a:endParaRPr lang="de-DE" b="0" baseline="0" dirty="0">
              <a:solidFill>
                <a:srgbClr val="000000"/>
              </a:solidFill>
            </a:endParaRPr>
          </a:p>
          <a:p>
            <a:pPr defTabSz="882305">
              <a:defRPr/>
            </a:pPr>
            <a:r>
              <a:rPr lang="de-DE" b="0" baseline="0" dirty="0">
                <a:solidFill>
                  <a:srgbClr val="000000"/>
                </a:solidFill>
              </a:rPr>
              <a:t>Man kann sich die Wörter vorlesen lassen. Zugang entweder über meinklett.ch </a:t>
            </a:r>
            <a:r>
              <a:rPr lang="de-DE" b="0" baseline="0" dirty="0">
                <a:solidFill>
                  <a:srgbClr val="000000"/>
                </a:solidFill>
                <a:sym typeface="Wingdings" panose="05000000000000000000" pitchFamily="2" charset="2"/>
              </a:rPr>
              <a:t> </a:t>
            </a:r>
            <a:r>
              <a:rPr lang="de-DE" b="0" baseline="0" dirty="0" err="1">
                <a:solidFill>
                  <a:srgbClr val="000000"/>
                </a:solidFill>
                <a:sym typeface="Wingdings" panose="05000000000000000000" pitchFamily="2" charset="2"/>
              </a:rPr>
              <a:t>digiMedia</a:t>
            </a:r>
            <a:r>
              <a:rPr lang="de-DE" b="0" baseline="0" dirty="0">
                <a:solidFill>
                  <a:srgbClr val="000000"/>
                </a:solidFill>
                <a:sym typeface="Wingdings" panose="05000000000000000000" pitchFamily="2" charset="2"/>
              </a:rPr>
              <a:t>  </a:t>
            </a:r>
            <a:r>
              <a:rPr lang="de-DE" b="0" baseline="0" dirty="0" err="1">
                <a:solidFill>
                  <a:srgbClr val="000000"/>
                </a:solidFill>
                <a:sym typeface="Wingdings" panose="05000000000000000000" pitchFamily="2" charset="2"/>
              </a:rPr>
              <a:t>Cartes</a:t>
            </a:r>
            <a:r>
              <a:rPr lang="de-DE" b="0" baseline="0" dirty="0">
                <a:solidFill>
                  <a:srgbClr val="000000"/>
                </a:solidFill>
                <a:sym typeface="Wingdings" panose="05000000000000000000" pitchFamily="2" charset="2"/>
              </a:rPr>
              <a:t> de </a:t>
            </a:r>
            <a:r>
              <a:rPr lang="de-DE" b="0" baseline="0" dirty="0" err="1">
                <a:solidFill>
                  <a:srgbClr val="000000"/>
                </a:solidFill>
                <a:sym typeface="Wingdings" panose="05000000000000000000" pitchFamily="2" charset="2"/>
              </a:rPr>
              <a:t>vocabulaire</a:t>
            </a:r>
            <a:r>
              <a:rPr lang="de-DE" b="0" baseline="0" dirty="0">
                <a:solidFill>
                  <a:srgbClr val="000000"/>
                </a:solidFill>
                <a:sym typeface="Wingdings" panose="05000000000000000000" pitchFamily="2" charset="2"/>
              </a:rPr>
              <a:t> oder übers Scannen.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1342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a:solidFill>
                  <a:srgbClr val="000000"/>
                </a:solidFill>
              </a:rPr>
              <a:t>Für Kinder, die mehr Wortschatzübungen brauchen oder die gerne am Computer oder Tablet üben, gibt es den digitalen </a:t>
            </a:r>
            <a:r>
              <a:rPr lang="de-DE" b="0" baseline="0" dirty="0" err="1">
                <a:solidFill>
                  <a:srgbClr val="000000"/>
                </a:solidFill>
              </a:rPr>
              <a:t>VocaTrainer</a:t>
            </a:r>
            <a:r>
              <a:rPr lang="de-DE" b="0" baseline="0" dirty="0">
                <a:solidFill>
                  <a:srgbClr val="000000"/>
                </a:solidFill>
              </a:rPr>
              <a:t>. Das adaptive Training reagiert auf die Eingaben der </a:t>
            </a:r>
            <a:r>
              <a:rPr lang="de-DE" b="0" baseline="0" dirty="0" err="1">
                <a:solidFill>
                  <a:srgbClr val="000000"/>
                </a:solidFill>
              </a:rPr>
              <a:t>SuS</a:t>
            </a:r>
            <a:r>
              <a:rPr lang="de-DE" b="0" baseline="0" dirty="0">
                <a:solidFill>
                  <a:srgbClr val="000000"/>
                </a:solidFill>
              </a:rPr>
              <a:t>. Noch nicht genügend beherrschte Vokabeln werden automatisch wieder angezeigt. So lässt es sich effizient lernen.</a:t>
            </a:r>
          </a:p>
          <a:p>
            <a:pPr defTabSz="882305">
              <a:defRPr/>
            </a:pPr>
            <a:endParaRPr lang="de-DE" b="0" baseline="0" dirty="0">
              <a:solidFill>
                <a:srgbClr val="000000"/>
              </a:solidFill>
            </a:endParaRPr>
          </a:p>
          <a:p>
            <a:pPr defTabSz="882305">
              <a:defRPr/>
            </a:pPr>
            <a:r>
              <a:rPr lang="de-DE" b="0" baseline="0" dirty="0">
                <a:solidFill>
                  <a:srgbClr val="000000"/>
                </a:solidFill>
              </a:rPr>
              <a:t>Den Wortschatz gibt es auch auf </a:t>
            </a:r>
            <a:r>
              <a:rPr lang="de-DE" b="0" baseline="0" dirty="0" err="1">
                <a:solidFill>
                  <a:srgbClr val="000000"/>
                </a:solidFill>
              </a:rPr>
              <a:t>Quizlet</a:t>
            </a:r>
            <a:r>
              <a:rPr lang="de-DE" b="0" baseline="0" dirty="0">
                <a:solidFill>
                  <a:srgbClr val="000000"/>
                </a:solidFill>
              </a:rPr>
              <a:t>. Das ist ein Gratisprogramm, allerdings mit Werbung. Am besten findet man den Wortschatz </a:t>
            </a:r>
            <a:r>
              <a:rPr lang="de-DE" b="0" baseline="0" dirty="0" err="1">
                <a:solidFill>
                  <a:srgbClr val="000000"/>
                </a:solidFill>
              </a:rPr>
              <a:t>folgendermassen</a:t>
            </a:r>
            <a:r>
              <a:rPr lang="de-DE" b="0" baseline="0" dirty="0">
                <a:solidFill>
                  <a:srgbClr val="000000"/>
                </a:solidFill>
              </a:rPr>
              <a:t>:</a:t>
            </a:r>
          </a:p>
          <a:p>
            <a:pPr defTabSz="882305">
              <a:defRPr/>
            </a:pPr>
            <a:r>
              <a:rPr lang="de-DE" b="0" baseline="0" dirty="0">
                <a:solidFill>
                  <a:srgbClr val="000000"/>
                </a:solidFill>
              </a:rPr>
              <a:t>www.quizlet.com starten</a:t>
            </a:r>
          </a:p>
          <a:p>
            <a:pPr marL="171450" indent="-171450" defTabSz="882305">
              <a:buFont typeface="Arial" panose="020B0604020202020204" pitchFamily="34" charset="0"/>
              <a:buChar char="•"/>
              <a:defRPr/>
            </a:pPr>
            <a:r>
              <a:rPr lang="de-DE" b="0" baseline="0" dirty="0">
                <a:solidFill>
                  <a:srgbClr val="000000"/>
                </a:solidFill>
              </a:rPr>
              <a:t>im Suchfeld nach </a:t>
            </a:r>
            <a:r>
              <a:rPr lang="de-DE" b="0" i="1" baseline="0" dirty="0" err="1">
                <a:solidFill>
                  <a:srgbClr val="000000"/>
                </a:solidFill>
              </a:rPr>
              <a:t>klett_und_balmer</a:t>
            </a:r>
            <a:r>
              <a:rPr lang="de-DE" b="0" baseline="0" dirty="0">
                <a:solidFill>
                  <a:srgbClr val="000000"/>
                </a:solidFill>
              </a:rPr>
              <a:t> suchen</a:t>
            </a:r>
          </a:p>
          <a:p>
            <a:pPr marL="171450" indent="-171450" defTabSz="882305">
              <a:buFont typeface="Arial" panose="020B0604020202020204" pitchFamily="34" charset="0"/>
              <a:buChar char="•"/>
              <a:defRPr/>
            </a:pPr>
            <a:r>
              <a:rPr lang="de-DE" b="0" baseline="0" dirty="0">
                <a:solidFill>
                  <a:srgbClr val="000000"/>
                </a:solidFill>
              </a:rPr>
              <a:t>Nutzer </a:t>
            </a:r>
            <a:r>
              <a:rPr lang="de-DE" b="0" baseline="0" dirty="0">
                <a:solidFill>
                  <a:srgbClr val="000000"/>
                </a:solidFill>
                <a:sym typeface="Wingdings" panose="05000000000000000000" pitchFamily="2" charset="2"/>
              </a:rPr>
              <a:t>wählen</a:t>
            </a:r>
          </a:p>
          <a:p>
            <a:pPr marL="171450" indent="-171450" defTabSz="882305">
              <a:buFont typeface="Arial" panose="020B0604020202020204" pitchFamily="34" charset="0"/>
              <a:buChar char="•"/>
              <a:defRPr/>
            </a:pPr>
            <a:r>
              <a:rPr lang="de-DE" b="0" baseline="0" dirty="0">
                <a:solidFill>
                  <a:srgbClr val="000000"/>
                </a:solidFill>
                <a:sym typeface="Wingdings" panose="05000000000000000000" pitchFamily="2" charset="2"/>
              </a:rPr>
              <a:t>Kurse wählen</a:t>
            </a:r>
          </a:p>
          <a:p>
            <a:pPr marL="171450" indent="-171450" defTabSz="882305">
              <a:buFont typeface="Arial" panose="020B0604020202020204" pitchFamily="34" charset="0"/>
              <a:buChar char="•"/>
              <a:defRPr/>
            </a:pPr>
            <a:r>
              <a:rPr lang="de-DE" b="0" baseline="0">
                <a:solidFill>
                  <a:srgbClr val="000000"/>
                </a:solidFill>
                <a:sym typeface="Wingdings" panose="05000000000000000000" pitchFamily="2" charset="2"/>
              </a:rPr>
              <a:t>zum entsprechenden Eintrag scrollen</a:t>
            </a:r>
            <a:endParaRPr lang="de-DE" b="0" baseline="0">
              <a:solidFill>
                <a:srgbClr val="000000"/>
              </a:solidFill>
            </a:endParaRPr>
          </a:p>
          <a:p>
            <a:pPr defTabSz="882305">
              <a:defRPr/>
            </a:pPr>
            <a:endParaRPr lang="de-DE" b="0" baseline="0" dirty="0">
              <a:solidFill>
                <a:srgbClr val="000000"/>
              </a:solidFill>
            </a:endParaRPr>
          </a:p>
          <a:p>
            <a:pPr defTabSz="882305">
              <a:defRPr/>
            </a:pP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495463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der Präsent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2AFA9-4101-F846-8695-2F539DF4C732}"/>
              </a:ext>
            </a:extLst>
          </p:cNvPr>
          <p:cNvSpPr>
            <a:spLocks noGrp="1"/>
          </p:cNvSpPr>
          <p:nvPr>
            <p:ph type="ctrTitle"/>
          </p:nvPr>
        </p:nvSpPr>
        <p:spPr>
          <a:xfrm>
            <a:off x="1524000" y="1916832"/>
            <a:ext cx="9144000" cy="936104"/>
          </a:xfrm>
        </p:spPr>
        <p:txBody>
          <a:bodyPr anchor="b">
            <a:noAutofit/>
          </a:bodyPr>
          <a:lstStyle>
            <a:lvl1pPr algn="l" fontAlgn="auto">
              <a:defRPr sz="6000" baseline="0">
                <a:solidFill>
                  <a:schemeClr val="tx1"/>
                </a:solidFill>
                <a:latin typeface="Georgia" panose="02040502050405020303" pitchFamily="18" charset="0"/>
              </a:defRPr>
            </a:lvl1pPr>
          </a:lstStyle>
          <a:p>
            <a:r>
              <a:rPr lang="de-DE" dirty="0"/>
              <a:t>Mastertitelformat</a:t>
            </a:r>
          </a:p>
        </p:txBody>
      </p:sp>
      <p:sp>
        <p:nvSpPr>
          <p:cNvPr id="3" name="Untertitel 2">
            <a:extLst>
              <a:ext uri="{FF2B5EF4-FFF2-40B4-BE49-F238E27FC236}">
                <a16:creationId xmlns:a16="http://schemas.microsoft.com/office/drawing/2014/main" id="{DEDD07D1-F8D0-DC48-AB6D-76216700CC29}"/>
              </a:ext>
            </a:extLst>
          </p:cNvPr>
          <p:cNvSpPr>
            <a:spLocks noGrp="1"/>
          </p:cNvSpPr>
          <p:nvPr>
            <p:ph type="subTitle" idx="1"/>
          </p:nvPr>
        </p:nvSpPr>
        <p:spPr>
          <a:xfrm>
            <a:off x="1524000" y="2996952"/>
            <a:ext cx="9144000" cy="2260848"/>
          </a:xfrm>
        </p:spPr>
        <p:txBody>
          <a:bodyPr>
            <a:noAutofit/>
          </a:bodyPr>
          <a:lstStyle>
            <a:lvl1pPr marL="0" indent="0" algn="l">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a:t>
            </a:r>
          </a:p>
        </p:txBody>
      </p:sp>
      <p:sp>
        <p:nvSpPr>
          <p:cNvPr id="7" name="Freeform 5">
            <a:extLst>
              <a:ext uri="{FF2B5EF4-FFF2-40B4-BE49-F238E27FC236}">
                <a16:creationId xmlns:a16="http://schemas.microsoft.com/office/drawing/2014/main" id="{1D637580-555E-9942-8AE0-7B35CE45E420}"/>
              </a:ext>
            </a:extLst>
          </p:cNvPr>
          <p:cNvSpPr/>
          <p:nvPr userDrawn="1"/>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8" name="Picture 4">
            <a:extLst>
              <a:ext uri="{FF2B5EF4-FFF2-40B4-BE49-F238E27FC236}">
                <a16:creationId xmlns:a16="http://schemas.microsoft.com/office/drawing/2014/main" id="{8C6525F6-2573-8C44-A245-8D5DF8BDA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11" name="Grafik 10">
            <a:extLst>
              <a:ext uri="{FF2B5EF4-FFF2-40B4-BE49-F238E27FC236}">
                <a16:creationId xmlns:a16="http://schemas.microsoft.com/office/drawing/2014/main" id="{11B4E458-DCA4-F440-8FA8-141EE849F853}"/>
              </a:ext>
            </a:extLst>
          </p:cNvPr>
          <p:cNvPicPr>
            <a:picLocks noChangeAspect="1"/>
          </p:cNvPicPr>
          <p:nvPr userDrawn="1"/>
        </p:nvPicPr>
        <p:blipFill>
          <a:blip r:embed="rId3"/>
          <a:stretch>
            <a:fillRect/>
          </a:stretch>
        </p:blipFill>
        <p:spPr>
          <a:xfrm>
            <a:off x="623392" y="233064"/>
            <a:ext cx="2729269" cy="315616"/>
          </a:xfrm>
          <a:prstGeom prst="rect">
            <a:avLst/>
          </a:prstGeom>
        </p:spPr>
      </p:pic>
      <p:sp>
        <p:nvSpPr>
          <p:cNvPr id="12" name="Datumsplatzhalter 11">
            <a:extLst>
              <a:ext uri="{FF2B5EF4-FFF2-40B4-BE49-F238E27FC236}">
                <a16:creationId xmlns:a16="http://schemas.microsoft.com/office/drawing/2014/main" id="{44B755DD-01B1-6041-8BC7-EF7BFF3E73FD}"/>
              </a:ext>
            </a:extLst>
          </p:cNvPr>
          <p:cNvSpPr>
            <a:spLocks noGrp="1"/>
          </p:cNvSpPr>
          <p:nvPr>
            <p:ph type="dt" sz="half" idx="10"/>
          </p:nvPr>
        </p:nvSpPr>
        <p:spPr>
          <a:xfrm>
            <a:off x="623888" y="6356350"/>
            <a:ext cx="3887936" cy="365125"/>
          </a:xfrm>
        </p:spPr>
        <p:txBody>
          <a:bodyPr/>
          <a:lstStyle/>
          <a:p>
            <a:r>
              <a:rPr lang="de-DE" dirty="0"/>
              <a:t>«Ça roule» </a:t>
            </a:r>
          </a:p>
        </p:txBody>
      </p:sp>
      <p:sp>
        <p:nvSpPr>
          <p:cNvPr id="13" name="Fußzeilenplatzhalter 12">
            <a:extLst>
              <a:ext uri="{FF2B5EF4-FFF2-40B4-BE49-F238E27FC236}">
                <a16:creationId xmlns:a16="http://schemas.microsoft.com/office/drawing/2014/main" id="{62B9A070-5FC4-1F43-9A52-928C33C0A3AE}"/>
              </a:ext>
            </a:extLst>
          </p:cNvPr>
          <p:cNvSpPr>
            <a:spLocks noGrp="1"/>
          </p:cNvSpPr>
          <p:nvPr>
            <p:ph type="ftr" sz="quarter" idx="11"/>
          </p:nvPr>
        </p:nvSpPr>
        <p:spPr/>
        <p:txBody>
          <a:bodyPr/>
          <a:lstStyle/>
          <a:p>
            <a:r>
              <a:rPr lang="de-DE"/>
              <a:t>Klett und Balmer Verlag</a:t>
            </a:r>
            <a:endParaRPr lang="de-DE" dirty="0"/>
          </a:p>
        </p:txBody>
      </p:sp>
      <p:sp>
        <p:nvSpPr>
          <p:cNvPr id="14" name="Foliennummernplatzhalter 13">
            <a:extLst>
              <a:ext uri="{FF2B5EF4-FFF2-40B4-BE49-F238E27FC236}">
                <a16:creationId xmlns:a16="http://schemas.microsoft.com/office/drawing/2014/main" id="{818DBE40-79B5-BE4D-A67D-D5F1195EDAE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Tree>
    <p:extLst>
      <p:ext uri="{BB962C8B-B14F-4D97-AF65-F5344CB8AC3E}">
        <p14:creationId xmlns:p14="http://schemas.microsoft.com/office/powerpoint/2010/main" val="31087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Farbe eins für weisse Abbildungen">
    <p:bg>
      <p:bgPr>
        <a:solidFill>
          <a:srgbClr val="D4E2ED"/>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86633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333A4-0C8D-D04C-9380-1C0DBD3BED51}"/>
              </a:ext>
            </a:extLst>
          </p:cNvPr>
          <p:cNvSpPr>
            <a:spLocks noGrp="1"/>
          </p:cNvSpPr>
          <p:nvPr>
            <p:ph type="title" hasCustomPrompt="1"/>
          </p:nvPr>
        </p:nvSpPr>
        <p:spPr/>
        <p:txBody>
          <a:bodyPr>
            <a:noAutofit/>
          </a:bodyPr>
          <a:lstStyle/>
          <a:p>
            <a:r>
              <a:rPr lang="de-DE" dirty="0"/>
              <a:t>Textseite</a:t>
            </a:r>
          </a:p>
        </p:txBody>
      </p:sp>
      <p:sp>
        <p:nvSpPr>
          <p:cNvPr id="3" name="Inhaltsplatzhalter 2">
            <a:extLst>
              <a:ext uri="{FF2B5EF4-FFF2-40B4-BE49-F238E27FC236}">
                <a16:creationId xmlns:a16="http://schemas.microsoft.com/office/drawing/2014/main" id="{7BF1610B-C89A-8F48-826A-EEA7F217774E}"/>
              </a:ext>
            </a:extLst>
          </p:cNvPr>
          <p:cNvSpPr>
            <a:spLocks noGrp="1"/>
          </p:cNvSpPr>
          <p:nvPr>
            <p:ph idx="1"/>
          </p:nvPr>
        </p:nvSpPr>
        <p:spPr>
          <a:xfrm>
            <a:off x="623888" y="1340768"/>
            <a:ext cx="10515600" cy="485539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110DF723-0BCB-E848-946E-07EF94199D13}"/>
              </a:ext>
            </a:extLst>
          </p:cNvPr>
          <p:cNvSpPr>
            <a:spLocks noGrp="1"/>
          </p:cNvSpPr>
          <p:nvPr>
            <p:ph type="ftr" sz="quarter" idx="11"/>
          </p:nvPr>
        </p:nvSpPr>
        <p:spPr>
          <a:xfrm>
            <a:off x="7968207" y="6368246"/>
            <a:ext cx="3599906" cy="365125"/>
          </a:xfrm>
        </p:spPr>
        <p:txBody>
          <a:bodyPr/>
          <a:lstStyle/>
          <a:p>
            <a:r>
              <a:rPr lang="de-DE" dirty="0"/>
              <a:t>Klett und Balmer Verlag</a:t>
            </a:r>
          </a:p>
        </p:txBody>
      </p:sp>
      <p:sp>
        <p:nvSpPr>
          <p:cNvPr id="6" name="Foliennummernplatzhalter 5">
            <a:extLst>
              <a:ext uri="{FF2B5EF4-FFF2-40B4-BE49-F238E27FC236}">
                <a16:creationId xmlns:a16="http://schemas.microsoft.com/office/drawing/2014/main" id="{3A8F31D5-D2AB-3542-8D3C-B8479DB00E0F}"/>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9" name="Fußzeilenplatzhalter 4">
            <a:extLst>
              <a:ext uri="{FF2B5EF4-FFF2-40B4-BE49-F238E27FC236}">
                <a16:creationId xmlns:a16="http://schemas.microsoft.com/office/drawing/2014/main" id="{DC356055-0E80-A34D-A5EB-C28F5ADA7A3C}"/>
              </a:ext>
            </a:extLst>
          </p:cNvPr>
          <p:cNvSpPr txBox="1">
            <a:spLocks/>
          </p:cNvSpPr>
          <p:nvPr userDrawn="1"/>
        </p:nvSpPr>
        <p:spPr>
          <a:xfrm>
            <a:off x="623392" y="6365509"/>
            <a:ext cx="3888432" cy="365125"/>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err="1"/>
              <a:t>Ça</a:t>
            </a:r>
            <a:r>
              <a:rPr lang="de-DE" dirty="0"/>
              <a:t> </a:t>
            </a:r>
            <a:r>
              <a:rPr lang="de-DE" dirty="0" err="1"/>
              <a:t>roule</a:t>
            </a:r>
            <a:r>
              <a:rPr lang="de-DE" dirty="0"/>
              <a:t> </a:t>
            </a:r>
          </a:p>
        </p:txBody>
      </p:sp>
    </p:spTree>
    <p:extLst>
      <p:ext uri="{BB962C8B-B14F-4D97-AF65-F5344CB8AC3E}">
        <p14:creationId xmlns:p14="http://schemas.microsoft.com/office/powerpoint/2010/main" val="6787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1993860-5698-0544-8E92-9A896DF3A482}"/>
              </a:ext>
            </a:extLst>
          </p:cNvPr>
          <p:cNvSpPr>
            <a:spLocks noGrp="1"/>
          </p:cNvSpPr>
          <p:nvPr>
            <p:ph type="dt" sz="half" idx="10"/>
          </p:nvPr>
        </p:nvSpPr>
        <p:spPr>
          <a:xfrm>
            <a:off x="623888" y="6356350"/>
            <a:ext cx="3887936" cy="365125"/>
          </a:xfrm>
        </p:spPr>
        <p:txBody>
          <a:bodyPr/>
          <a:lstStyle/>
          <a:p>
            <a:r>
              <a:rPr lang="de-DE" dirty="0" err="1"/>
              <a:t>Ça</a:t>
            </a:r>
            <a:r>
              <a:rPr lang="de-DE" dirty="0"/>
              <a:t> </a:t>
            </a:r>
            <a:r>
              <a:rPr lang="de-DE" dirty="0" err="1"/>
              <a:t>roule</a:t>
            </a:r>
            <a:r>
              <a:rPr lang="de-DE" dirty="0"/>
              <a:t> </a:t>
            </a:r>
          </a:p>
        </p:txBody>
      </p:sp>
      <p:sp>
        <p:nvSpPr>
          <p:cNvPr id="5" name="Fußzeilenplatzhalter 4">
            <a:extLst>
              <a:ext uri="{FF2B5EF4-FFF2-40B4-BE49-F238E27FC236}">
                <a16:creationId xmlns:a16="http://schemas.microsoft.com/office/drawing/2014/main" id="{971D7B18-D602-E347-98F3-8B9F5893DDBC}"/>
              </a:ext>
            </a:extLst>
          </p:cNvPr>
          <p:cNvSpPr>
            <a:spLocks noGrp="1"/>
          </p:cNvSpPr>
          <p:nvPr>
            <p:ph type="ftr" sz="quarter" idx="11"/>
          </p:nvPr>
        </p:nvSpPr>
        <p:spPr/>
        <p:txBody>
          <a:bodyPr/>
          <a:lstStyle/>
          <a:p>
            <a:r>
              <a:rPr lang="de-DE"/>
              <a:t>Klett und Balmer Verlag</a:t>
            </a:r>
          </a:p>
        </p:txBody>
      </p:sp>
      <p:sp>
        <p:nvSpPr>
          <p:cNvPr id="6" name="Foliennummernplatzhalter 5">
            <a:extLst>
              <a:ext uri="{FF2B5EF4-FFF2-40B4-BE49-F238E27FC236}">
                <a16:creationId xmlns:a16="http://schemas.microsoft.com/office/drawing/2014/main"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7" name="Titel 1">
            <a:extLst>
              <a:ext uri="{FF2B5EF4-FFF2-40B4-BE49-F238E27FC236}">
                <a16:creationId xmlns:a16="http://schemas.microsoft.com/office/drawing/2014/main"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373756"/>
      </p:ext>
    </p:extLst>
  </p:cSld>
  <p:clrMapOvr>
    <a:masterClrMapping/>
  </p:clrMapOvr>
  <p:extLst>
    <p:ext uri="{DCECCB84-F9BA-43D5-87BE-67443E8EF086}">
      <p15:sldGuideLst xmlns:p15="http://schemas.microsoft.com/office/powerpoint/2012/main">
        <p15:guide id="1" pos="3840" userDrawn="1">
          <p15:clr>
            <a:srgbClr val="FBAE40"/>
          </p15:clr>
        </p15:guide>
        <p15:guide id="2" pos="36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e Seite für Zoo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61B2EB-AEAC-154D-93A6-33EA54CDFA00}"/>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3" name="Fußzeilenplatzhalter 2">
            <a:extLst>
              <a:ext uri="{FF2B5EF4-FFF2-40B4-BE49-F238E27FC236}">
                <a16:creationId xmlns:a16="http://schemas.microsoft.com/office/drawing/2014/main" id="{3B1AE0EC-356B-634D-AB5E-C4730C803594}"/>
              </a:ext>
            </a:extLst>
          </p:cNvPr>
          <p:cNvSpPr>
            <a:spLocks noGrp="1"/>
          </p:cNvSpPr>
          <p:nvPr>
            <p:ph type="ftr" sz="quarter" idx="11"/>
          </p:nvPr>
        </p:nvSpPr>
        <p:spPr/>
        <p:txBody>
          <a:bodyPr/>
          <a:lstStyle/>
          <a:p>
            <a:r>
              <a:rPr lang="de-DE"/>
              <a:t>Klett und Balmer Verlag</a:t>
            </a:r>
          </a:p>
        </p:txBody>
      </p:sp>
      <p:sp>
        <p:nvSpPr>
          <p:cNvPr id="4" name="Foliennummernplatzhalter 3">
            <a:extLst>
              <a:ext uri="{FF2B5EF4-FFF2-40B4-BE49-F238E27FC236}">
                <a16:creationId xmlns:a16="http://schemas.microsoft.com/office/drawing/2014/main" id="{D9F30272-0E89-6E4C-B0EA-ED75D476472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Tree>
    <p:extLst>
      <p:ext uri="{BB962C8B-B14F-4D97-AF65-F5344CB8AC3E}">
        <p14:creationId xmlns:p14="http://schemas.microsoft.com/office/powerpoint/2010/main" val="40201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anz 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rbe eins für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6" name="Titel 1">
            <a:extLst>
              <a:ext uri="{FF2B5EF4-FFF2-40B4-BE49-F238E27FC236}">
                <a16:creationId xmlns:a16="http://schemas.microsoft.com/office/drawing/2014/main" id="{930E962A-F177-A247-9F85-F91CDBA12F85}"/>
              </a:ext>
            </a:extLst>
          </p:cNvPr>
          <p:cNvSpPr>
            <a:spLocks noGrp="1"/>
          </p:cNvSpPr>
          <p:nvPr>
            <p:ph type="title" hasCustomPrompt="1"/>
          </p:nvPr>
        </p:nvSpPr>
        <p:spPr>
          <a:xfrm>
            <a:off x="608319" y="333375"/>
            <a:ext cx="10515600" cy="693454"/>
          </a:xfrm>
        </p:spPr>
        <p:txBody>
          <a:bodyPr>
            <a:noAutofit/>
          </a:bodyPr>
          <a:lstStyle/>
          <a:p>
            <a:r>
              <a:rPr lang="de-DE" dirty="0"/>
              <a:t>Textseite</a:t>
            </a:r>
          </a:p>
        </p:txBody>
      </p:sp>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049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8" name="Titel 1">
            <a:extLst>
              <a:ext uri="{FF2B5EF4-FFF2-40B4-BE49-F238E27FC236}">
                <a16:creationId xmlns:a16="http://schemas.microsoft.com/office/drawing/2014/main" id="{DC062E9F-E18E-9247-AD5E-22740FE9935F}"/>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9" name="Inhaltsplatzhalter 2">
            <a:extLst>
              <a:ext uri="{FF2B5EF4-FFF2-40B4-BE49-F238E27FC236}">
                <a16:creationId xmlns:a16="http://schemas.microsoft.com/office/drawing/2014/main" id="{F9A498D0-CBAC-3B44-B1CA-70C378F49C3A}"/>
              </a:ext>
            </a:extLst>
          </p:cNvPr>
          <p:cNvSpPr>
            <a:spLocks noGrp="1"/>
          </p:cNvSpPr>
          <p:nvPr>
            <p:ph idx="1"/>
          </p:nvPr>
        </p:nvSpPr>
        <p:spPr>
          <a:xfrm>
            <a:off x="626921" y="3531927"/>
            <a:ext cx="411480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308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arbe eins für weisse Abbildungen">
    <p:bg>
      <p:bgPr>
        <a:solidFill>
          <a:srgbClr val="DBE0E6"/>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p>
            <a:fld id="{929524EF-B299-1E46-B800-326EB67FEA07}" type="slidenum">
              <a:rPr lang="de-DE" smtClean="0"/>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170032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Farbe eins für weisse Abbildungen">
    <p:bg>
      <p:bgPr>
        <a:solidFill>
          <a:srgbClr val="F5E0D9"/>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280001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49A2F3E-6BDE-3142-B962-FA78D5085E16}"/>
              </a:ext>
            </a:extLst>
          </p:cNvPr>
          <p:cNvSpPr>
            <a:spLocks noGrp="1"/>
          </p:cNvSpPr>
          <p:nvPr>
            <p:ph type="title"/>
          </p:nvPr>
        </p:nvSpPr>
        <p:spPr>
          <a:xfrm>
            <a:off x="608319" y="333375"/>
            <a:ext cx="10515600" cy="693454"/>
          </a:xfrm>
          <a:prstGeom prst="rect">
            <a:avLst/>
          </a:prstGeom>
        </p:spPr>
        <p:txBody>
          <a:bodyPr vert="horz" lIns="0" tIns="0" rIns="0" bIns="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C12DE6D-A3D6-4C42-B31B-F3DC20D02A84}"/>
              </a:ext>
            </a:extLst>
          </p:cNvPr>
          <p:cNvSpPr>
            <a:spLocks noGrp="1"/>
          </p:cNvSpPr>
          <p:nvPr>
            <p:ph type="body" idx="1"/>
          </p:nvPr>
        </p:nvSpPr>
        <p:spPr>
          <a:xfrm>
            <a:off x="623888" y="1844824"/>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CE4AAA6-98B2-DA4F-ADB8-EFD7736207C1}"/>
              </a:ext>
            </a:extLst>
          </p:cNvPr>
          <p:cNvSpPr>
            <a:spLocks noGrp="1"/>
          </p:cNvSpPr>
          <p:nvPr>
            <p:ph type="dt" sz="half" idx="2"/>
          </p:nvPr>
        </p:nvSpPr>
        <p:spPr>
          <a:xfrm>
            <a:off x="838200" y="6356350"/>
            <a:ext cx="4105672" cy="365125"/>
          </a:xfrm>
          <a:prstGeom prst="rect">
            <a:avLst/>
          </a:prstGeom>
        </p:spPr>
        <p:txBody>
          <a:bodyPr vert="horz" lIns="0" tIns="0" rIns="0" bIns="0" rtlCol="0" anchor="ctr"/>
          <a:lstStyle>
            <a:lvl1pPr algn="l">
              <a:defRPr sz="1200">
                <a:solidFill>
                  <a:schemeClr val="tx1"/>
                </a:solidFill>
              </a:defRPr>
            </a:lvl1pPr>
          </a:lstStyle>
          <a:p>
            <a:r>
              <a:rPr lang="de-DE" dirty="0"/>
              <a:t>«Ça roule» </a:t>
            </a:r>
          </a:p>
        </p:txBody>
      </p:sp>
      <p:sp>
        <p:nvSpPr>
          <p:cNvPr id="5" name="Fußzeilenplatzhalter 4">
            <a:extLst>
              <a:ext uri="{FF2B5EF4-FFF2-40B4-BE49-F238E27FC236}">
                <a16:creationId xmlns:a16="http://schemas.microsoft.com/office/drawing/2014/main" id="{B38E75B1-E953-AA44-945D-C02815E2C38F}"/>
              </a:ext>
            </a:extLst>
          </p:cNvPr>
          <p:cNvSpPr>
            <a:spLocks noGrp="1"/>
          </p:cNvSpPr>
          <p:nvPr>
            <p:ph type="ftr" sz="quarter" idx="3"/>
          </p:nvPr>
        </p:nvSpPr>
        <p:spPr>
          <a:xfrm>
            <a:off x="7968207" y="6368246"/>
            <a:ext cx="3599905" cy="365125"/>
          </a:xfrm>
          <a:prstGeom prst="rect">
            <a:avLst/>
          </a:prstGeom>
        </p:spPr>
        <p:txBody>
          <a:bodyPr vert="horz" lIns="0" tIns="0" rIns="0" bIns="0" rtlCol="0" anchor="ctr"/>
          <a:lstStyle>
            <a:lvl1pPr algn="r">
              <a:defRPr sz="1200">
                <a:solidFill>
                  <a:schemeClr val="tx1"/>
                </a:solidFill>
              </a:defRPr>
            </a:lvl1pPr>
          </a:lstStyle>
          <a:p>
            <a:r>
              <a:rPr lang="de-DE" dirty="0"/>
              <a:t>Klett und Balmer Verlag</a:t>
            </a:r>
          </a:p>
        </p:txBody>
      </p:sp>
      <p:sp>
        <p:nvSpPr>
          <p:cNvPr id="6" name="Foliennummernplatzhalter 5">
            <a:extLst>
              <a:ext uri="{FF2B5EF4-FFF2-40B4-BE49-F238E27FC236}">
                <a16:creationId xmlns:a16="http://schemas.microsoft.com/office/drawing/2014/main" id="{DD0267F9-139D-9540-8D62-3EFFF0CD783B}"/>
              </a:ext>
            </a:extLst>
          </p:cNvPr>
          <p:cNvSpPr>
            <a:spLocks noGrp="1"/>
          </p:cNvSpPr>
          <p:nvPr>
            <p:ph type="sldNum" sz="quarter" idx="4"/>
          </p:nvPr>
        </p:nvSpPr>
        <p:spPr>
          <a:xfrm>
            <a:off x="479985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24EF-B299-1E46-B800-326EB67FEA07}" type="slidenum">
              <a:rPr lang="de-DE" smtClean="0"/>
              <a:t>‹Nr.›</a:t>
            </a:fld>
            <a:endParaRPr lang="de-DE" dirty="0"/>
          </a:p>
        </p:txBody>
      </p:sp>
    </p:spTree>
    <p:extLst>
      <p:ext uri="{BB962C8B-B14F-4D97-AF65-F5344CB8AC3E}">
        <p14:creationId xmlns:p14="http://schemas.microsoft.com/office/powerpoint/2010/main" val="165199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4" r:id="rId6"/>
    <p:sldLayoutId id="2147483660" r:id="rId7"/>
    <p:sldLayoutId id="2147483656" r:id="rId8"/>
    <p:sldLayoutId id="2147483657" r:id="rId9"/>
    <p:sldLayoutId id="2147483658" r:id="rId10"/>
  </p:sldLayoutIdLst>
  <p:hf sldNum="0" hdr="0"/>
  <p:txStyles>
    <p:title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p:titleStyle>
    <p:body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3" userDrawn="1">
          <p15:clr>
            <a:srgbClr val="F26B43"/>
          </p15:clr>
        </p15:guide>
        <p15:guide id="3" pos="7287" userDrawn="1">
          <p15:clr>
            <a:srgbClr val="F26B43"/>
          </p15:clr>
        </p15:guide>
        <p15:guide id="4" orient="horz" pos="2160"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stretch>
            <a:fillRect/>
          </a:stretch>
        </p:blipFill>
        <p:spPr>
          <a:xfrm>
            <a:off x="5804072" y="854995"/>
            <a:ext cx="6387928" cy="6083273"/>
          </a:xfrm>
          <a:prstGeom prst="rect">
            <a:avLst/>
          </a:prstGeom>
        </p:spPr>
      </p:pic>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5"/>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1" y="2060849"/>
            <a:ext cx="4388960" cy="158926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6000" dirty="0" err="1">
                <a:solidFill>
                  <a:prstClr val="black"/>
                </a:solidFill>
                <a:latin typeface="Times New Roman" panose="02020603050405020304" pitchFamily="18" charset="0"/>
                <a:cs typeface="Times New Roman" panose="02020603050405020304" pitchFamily="18" charset="0"/>
              </a:rPr>
              <a:t>Ça</a:t>
            </a:r>
            <a:r>
              <a:rPr lang="de-DE" sz="6000" dirty="0">
                <a:solidFill>
                  <a:prstClr val="black"/>
                </a:solidFill>
                <a:latin typeface="Times New Roman" panose="02020603050405020304" pitchFamily="18" charset="0"/>
                <a:cs typeface="Times New Roman" panose="02020603050405020304" pitchFamily="18" charset="0"/>
              </a:rPr>
              <a:t> </a:t>
            </a:r>
            <a:r>
              <a:rPr lang="de-DE" sz="6000" dirty="0" err="1">
                <a:solidFill>
                  <a:prstClr val="black"/>
                </a:solidFill>
                <a:latin typeface="Times New Roman" panose="02020603050405020304" pitchFamily="18" charset="0"/>
                <a:cs typeface="Times New Roman" panose="02020603050405020304" pitchFamily="18" charset="0"/>
              </a:rPr>
              <a:t>roule</a:t>
            </a:r>
            <a:r>
              <a:rPr lang="de-DE" sz="6000" dirty="0">
                <a:solidFill>
                  <a:prstClr val="black"/>
                </a:solidFill>
                <a:latin typeface="Times New Roman" panose="02020603050405020304" pitchFamily="18" charset="0"/>
                <a:cs typeface="Times New Roman" panose="02020603050405020304" pitchFamily="18" charset="0"/>
              </a:rPr>
              <a:t> 4</a:t>
            </a:r>
          </a:p>
        </p:txBody>
      </p:sp>
      <p:sp>
        <p:nvSpPr>
          <p:cNvPr id="6" name="Inhaltsplatzhalter 4">
            <a:extLst>
              <a:ext uri="{FF2B5EF4-FFF2-40B4-BE49-F238E27FC236}">
                <a16:creationId xmlns:a16="http://schemas.microsoft.com/office/drawing/2014/main" id="{5CAB0F4C-8541-F043-8038-EC8C1CB80A9F}"/>
              </a:ext>
            </a:extLst>
          </p:cNvPr>
          <p:cNvSpPr txBox="1">
            <a:spLocks/>
          </p:cNvSpPr>
          <p:nvPr/>
        </p:nvSpPr>
        <p:spPr>
          <a:xfrm>
            <a:off x="636000" y="3037679"/>
            <a:ext cx="6419999" cy="1809096"/>
          </a:xfrm>
          <a:prstGeom prst="rect">
            <a:avLst/>
          </a:prstGeom>
        </p:spPr>
        <p:txBody>
          <a:bodyPr wrap="square" lIns="0" anchor="t" anchorCtr="0"/>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buFont typeface="Arial" panose="020B0604020202020204" pitchFamily="34" charset="0"/>
              <a:buNone/>
            </a:pPr>
            <a:r>
              <a:rPr lang="de-DE" sz="4000" dirty="0"/>
              <a:t>Präsentation für </a:t>
            </a:r>
            <a:br>
              <a:rPr lang="de-DE" sz="4000" dirty="0"/>
            </a:br>
            <a:r>
              <a:rPr lang="de-DE" sz="4000" dirty="0"/>
              <a:t>Elternabende</a:t>
            </a:r>
          </a:p>
          <a:p>
            <a:pPr marL="11113" indent="0">
              <a:lnSpc>
                <a:spcPct val="100000"/>
              </a:lnSpc>
              <a:spcBef>
                <a:spcPts val="0"/>
              </a:spcBef>
              <a:buFont typeface="Arial" panose="020B0604020202020204" pitchFamily="34" charset="0"/>
              <a:buNone/>
            </a:pPr>
            <a:endParaRPr lang="de-DE" sz="3000" dirty="0"/>
          </a:p>
        </p:txBody>
      </p:sp>
    </p:spTree>
    <p:extLst>
      <p:ext uri="{BB962C8B-B14F-4D97-AF65-F5344CB8AC3E}">
        <p14:creationId xmlns:p14="http://schemas.microsoft.com/office/powerpoint/2010/main" val="106134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a:xfrm>
            <a:off x="608319" y="333375"/>
            <a:ext cx="10959794" cy="693454"/>
          </a:xfrm>
        </p:spPr>
        <p:txBody>
          <a:bodyPr/>
          <a:lstStyle/>
          <a:p>
            <a:r>
              <a:rPr lang="de-DE" dirty="0"/>
              <a:t>Die digitalen Inhalte: Lernplattform und Zugang</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08319" y="5343279"/>
            <a:ext cx="4959044" cy="630942"/>
          </a:xfrm>
          <a:prstGeom prst="rect">
            <a:avLst/>
          </a:prstGeom>
          <a:noFill/>
        </p:spPr>
        <p:txBody>
          <a:bodyPr wrap="square" lIns="0" rtlCol="0">
            <a:spAutoFit/>
          </a:bodyPr>
          <a:lstStyle/>
          <a:p>
            <a:pPr>
              <a:spcBef>
                <a:spcPts val="600"/>
              </a:spcBef>
            </a:pPr>
            <a:r>
              <a:rPr lang="de-DE" sz="3500" dirty="0">
                <a:solidFill>
                  <a:srgbClr val="203864"/>
                </a:solidFill>
              </a:rPr>
              <a:t>P</a:t>
            </a:r>
            <a:r>
              <a:rPr lang="de-DE" sz="3200" dirty="0">
                <a:solidFill>
                  <a:srgbClr val="203864"/>
                </a:solidFill>
              </a:rPr>
              <a:t>lattform meinklett.ch</a:t>
            </a:r>
          </a:p>
        </p:txBody>
      </p:sp>
      <p:sp>
        <p:nvSpPr>
          <p:cNvPr id="13" name="Textfeld 12">
            <a:extLst>
              <a:ext uri="{FF2B5EF4-FFF2-40B4-BE49-F238E27FC236}">
                <a16:creationId xmlns:a16="http://schemas.microsoft.com/office/drawing/2014/main" id="{4D2F8A69-727E-934D-A27B-E9EC54D055C0}"/>
              </a:ext>
            </a:extLst>
          </p:cNvPr>
          <p:cNvSpPr txBox="1"/>
          <p:nvPr/>
        </p:nvSpPr>
        <p:spPr>
          <a:xfrm>
            <a:off x="5534792" y="5198695"/>
            <a:ext cx="5731536" cy="1077218"/>
          </a:xfrm>
          <a:prstGeom prst="rect">
            <a:avLst/>
          </a:prstGeom>
          <a:noFill/>
        </p:spPr>
        <p:txBody>
          <a:bodyPr wrap="square" lIns="0" rtlCol="0">
            <a:spAutoFit/>
          </a:bodyPr>
          <a:lstStyle/>
          <a:p>
            <a:pPr>
              <a:spcBef>
                <a:spcPts val="600"/>
              </a:spcBef>
            </a:pPr>
            <a:r>
              <a:rPr lang="de-DE" sz="3200" dirty="0">
                <a:solidFill>
                  <a:srgbClr val="203864"/>
                </a:solidFill>
              </a:rPr>
              <a:t>Login-Pass mit Benutzernummer und Passwort</a:t>
            </a:r>
          </a:p>
        </p:txBody>
      </p:sp>
      <p:pic>
        <p:nvPicPr>
          <p:cNvPr id="6" name="Grafik 5"/>
          <p:cNvPicPr>
            <a:picLocks noChangeAspect="1"/>
          </p:cNvPicPr>
          <p:nvPr/>
        </p:nvPicPr>
        <p:blipFill>
          <a:blip r:embed="rId3"/>
          <a:stretch>
            <a:fillRect/>
          </a:stretch>
        </p:blipFill>
        <p:spPr>
          <a:xfrm>
            <a:off x="5588283" y="2266074"/>
            <a:ext cx="6143420" cy="1955425"/>
          </a:xfrm>
          <a:prstGeom prst="rect">
            <a:avLst/>
          </a:prstGeom>
          <a:ln w="6350">
            <a:solidFill>
              <a:schemeClr val="bg2">
                <a:lumMod val="50000"/>
              </a:schemeClr>
            </a:solidFill>
          </a:ln>
        </p:spPr>
      </p:pic>
      <p:sp>
        <p:nvSpPr>
          <p:cNvPr id="7" name="Textfeld 6"/>
          <p:cNvSpPr txBox="1"/>
          <p:nvPr/>
        </p:nvSpPr>
        <p:spPr>
          <a:xfrm>
            <a:off x="5951984" y="2907905"/>
            <a:ext cx="1296144" cy="430887"/>
          </a:xfrm>
          <a:prstGeom prst="rect">
            <a:avLst/>
          </a:prstGeom>
          <a:noFill/>
        </p:spPr>
        <p:txBody>
          <a:bodyPr wrap="square" rtlCol="0">
            <a:spAutoFit/>
          </a:bodyPr>
          <a:lstStyle/>
          <a:p>
            <a:r>
              <a:rPr lang="de-CH" sz="2200" i="1" dirty="0" err="1"/>
              <a:t>Arijeta</a:t>
            </a:r>
            <a:r>
              <a:rPr lang="de-CH" sz="2200" i="1" dirty="0"/>
              <a:t> K</a:t>
            </a:r>
            <a:r>
              <a:rPr lang="de-CH" sz="2000" i="1" dirty="0"/>
              <a:t>.</a:t>
            </a:r>
          </a:p>
        </p:txBody>
      </p:sp>
      <p:grpSp>
        <p:nvGrpSpPr>
          <p:cNvPr id="8" name="Gruppieren 7">
            <a:extLst>
              <a:ext uri="{FF2B5EF4-FFF2-40B4-BE49-F238E27FC236}">
                <a16:creationId xmlns:a16="http://schemas.microsoft.com/office/drawing/2014/main" id="{47771A70-E637-5609-9393-B929601D4AC7}"/>
              </a:ext>
            </a:extLst>
          </p:cNvPr>
          <p:cNvGrpSpPr/>
          <p:nvPr/>
        </p:nvGrpSpPr>
        <p:grpSpPr>
          <a:xfrm>
            <a:off x="601853" y="1310026"/>
            <a:ext cx="4643227" cy="4039334"/>
            <a:chOff x="601853" y="1310026"/>
            <a:chExt cx="4643227" cy="4039334"/>
          </a:xfrm>
        </p:grpSpPr>
        <p:pic>
          <p:nvPicPr>
            <p:cNvPr id="10" name="Grafik 9">
              <a:extLst>
                <a:ext uri="{FF2B5EF4-FFF2-40B4-BE49-F238E27FC236}">
                  <a16:creationId xmlns:a16="http://schemas.microsoft.com/office/drawing/2014/main" id="{3F7A3226-29AE-BDA9-78F2-ADB351B1261D}"/>
                </a:ext>
              </a:extLst>
            </p:cNvPr>
            <p:cNvPicPr>
              <a:picLocks noChangeAspect="1"/>
            </p:cNvPicPr>
            <p:nvPr/>
          </p:nvPicPr>
          <p:blipFill>
            <a:blip r:embed="rId4"/>
            <a:srcRect/>
            <a:stretch/>
          </p:blipFill>
          <p:spPr>
            <a:xfrm>
              <a:off x="601853" y="1310026"/>
              <a:ext cx="4643227" cy="4039334"/>
            </a:xfrm>
            <a:prstGeom prst="rect">
              <a:avLst/>
            </a:prstGeom>
          </p:spPr>
        </p:pic>
        <p:pic>
          <p:nvPicPr>
            <p:cNvPr id="11" name="Grafik 10">
              <a:extLst>
                <a:ext uri="{FF2B5EF4-FFF2-40B4-BE49-F238E27FC236}">
                  <a16:creationId xmlns:a16="http://schemas.microsoft.com/office/drawing/2014/main" id="{02F84C33-7A2F-92D1-4BDF-E88CCA3BE53E}"/>
                </a:ext>
              </a:extLst>
            </p:cNvPr>
            <p:cNvPicPr>
              <a:picLocks noChangeAspect="1"/>
            </p:cNvPicPr>
            <p:nvPr/>
          </p:nvPicPr>
          <p:blipFill rotWithShape="1">
            <a:blip r:embed="rId5"/>
            <a:srcRect l="6628"/>
            <a:stretch/>
          </p:blipFill>
          <p:spPr>
            <a:xfrm>
              <a:off x="788616" y="1560027"/>
              <a:ext cx="4226050" cy="2660653"/>
            </a:xfrm>
            <a:prstGeom prst="rect">
              <a:avLst/>
            </a:prstGeom>
          </p:spPr>
        </p:pic>
      </p:grpSp>
    </p:spTree>
    <p:extLst>
      <p:ext uri="{BB962C8B-B14F-4D97-AF65-F5344CB8AC3E}">
        <p14:creationId xmlns:p14="http://schemas.microsoft.com/office/powerpoint/2010/main" val="260932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21">
            <a:extLst>
              <a:ext uri="{FF2B5EF4-FFF2-40B4-BE49-F238E27FC236}">
                <a16:creationId xmlns:a16="http://schemas.microsoft.com/office/drawing/2014/main" id="{436DA7F7-4F4B-06B8-AB2F-978C7B39ADEF}"/>
              </a:ext>
            </a:extLst>
          </p:cNvPr>
          <p:cNvGrpSpPr/>
          <p:nvPr/>
        </p:nvGrpSpPr>
        <p:grpSpPr>
          <a:xfrm>
            <a:off x="5866119" y="1310026"/>
            <a:ext cx="4643227" cy="4039334"/>
            <a:chOff x="5866119" y="1310026"/>
            <a:chExt cx="4643227" cy="4039334"/>
          </a:xfrm>
        </p:grpSpPr>
        <p:pic>
          <p:nvPicPr>
            <p:cNvPr id="14" name="Grafik 13">
              <a:extLst>
                <a:ext uri="{FF2B5EF4-FFF2-40B4-BE49-F238E27FC236}">
                  <a16:creationId xmlns:a16="http://schemas.microsoft.com/office/drawing/2014/main" id="{37746539-11D2-5B4C-A389-F855580C40F2}"/>
                </a:ext>
              </a:extLst>
            </p:cNvPr>
            <p:cNvPicPr>
              <a:picLocks noChangeAspect="1"/>
            </p:cNvPicPr>
            <p:nvPr/>
          </p:nvPicPr>
          <p:blipFill>
            <a:blip r:embed="rId3"/>
            <a:srcRect/>
            <a:stretch/>
          </p:blipFill>
          <p:spPr>
            <a:xfrm>
              <a:off x="5866119" y="1310026"/>
              <a:ext cx="4643227" cy="4039334"/>
            </a:xfrm>
            <a:prstGeom prst="rect">
              <a:avLst/>
            </a:prstGeom>
          </p:spPr>
        </p:pic>
        <p:pic>
          <p:nvPicPr>
            <p:cNvPr id="19" name="Grafik 18">
              <a:extLst>
                <a:ext uri="{FF2B5EF4-FFF2-40B4-BE49-F238E27FC236}">
                  <a16:creationId xmlns:a16="http://schemas.microsoft.com/office/drawing/2014/main" id="{B99EA043-A1CB-FE73-2110-425017E5243C}"/>
                </a:ext>
              </a:extLst>
            </p:cNvPr>
            <p:cNvPicPr>
              <a:picLocks noChangeAspect="1"/>
            </p:cNvPicPr>
            <p:nvPr/>
          </p:nvPicPr>
          <p:blipFill rotWithShape="1">
            <a:blip r:embed="rId4"/>
            <a:srcRect l="5301"/>
            <a:stretch/>
          </p:blipFill>
          <p:spPr>
            <a:xfrm>
              <a:off x="6039079" y="1533775"/>
              <a:ext cx="4297305" cy="2660400"/>
            </a:xfrm>
            <a:prstGeom prst="rect">
              <a:avLst/>
            </a:prstGeom>
          </p:spPr>
        </p:pic>
      </p:grpSp>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A) Digitale Inhalte aufrufen über meinklett.ch</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6" name="Textfeld 5">
            <a:extLst>
              <a:ext uri="{FF2B5EF4-FFF2-40B4-BE49-F238E27FC236}">
                <a16:creationId xmlns:a16="http://schemas.microsoft.com/office/drawing/2014/main" id="{AE4BA5A2-C029-DD5A-9EFE-D8812D43E5D8}"/>
              </a:ext>
            </a:extLst>
          </p:cNvPr>
          <p:cNvSpPr txBox="1"/>
          <p:nvPr/>
        </p:nvSpPr>
        <p:spPr>
          <a:xfrm>
            <a:off x="608319" y="5343279"/>
            <a:ext cx="2853303" cy="584775"/>
          </a:xfrm>
          <a:prstGeom prst="rect">
            <a:avLst/>
          </a:prstGeom>
          <a:noFill/>
        </p:spPr>
        <p:txBody>
          <a:bodyPr wrap="square" lIns="0" rtlCol="0">
            <a:spAutoFit/>
          </a:bodyPr>
          <a:lstStyle/>
          <a:p>
            <a:pPr>
              <a:spcBef>
                <a:spcPts val="600"/>
              </a:spcBef>
            </a:pPr>
            <a:r>
              <a:rPr lang="de-DE" sz="3200" dirty="0">
                <a:solidFill>
                  <a:srgbClr val="203864"/>
                </a:solidFill>
              </a:rPr>
              <a:t>1. Anmelden</a:t>
            </a:r>
          </a:p>
        </p:txBody>
      </p:sp>
      <p:sp>
        <p:nvSpPr>
          <p:cNvPr id="7" name="Textfeld 6">
            <a:extLst>
              <a:ext uri="{FF2B5EF4-FFF2-40B4-BE49-F238E27FC236}">
                <a16:creationId xmlns:a16="http://schemas.microsoft.com/office/drawing/2014/main" id="{88D7A4FA-8F1D-D848-1F54-9D0BD4288109}"/>
              </a:ext>
            </a:extLst>
          </p:cNvPr>
          <p:cNvSpPr txBox="1"/>
          <p:nvPr/>
        </p:nvSpPr>
        <p:spPr>
          <a:xfrm>
            <a:off x="5896452" y="5343279"/>
            <a:ext cx="5603983" cy="1077218"/>
          </a:xfrm>
          <a:prstGeom prst="rect">
            <a:avLst/>
          </a:prstGeom>
          <a:noFill/>
        </p:spPr>
        <p:txBody>
          <a:bodyPr wrap="square" lIns="0" rtlCol="0">
            <a:spAutoFit/>
          </a:bodyPr>
          <a:lstStyle/>
          <a:p>
            <a:pPr marL="360363" indent="-360363">
              <a:spcBef>
                <a:spcPts val="600"/>
              </a:spcBef>
            </a:pPr>
            <a:r>
              <a:rPr lang="de-DE" sz="3200" dirty="0">
                <a:solidFill>
                  <a:srgbClr val="203864"/>
                </a:solidFill>
              </a:rPr>
              <a:t>2. Band und danach Bestandteil (z. B. Mediathek) wählen</a:t>
            </a:r>
          </a:p>
        </p:txBody>
      </p:sp>
      <p:grpSp>
        <p:nvGrpSpPr>
          <p:cNvPr id="8" name="Gruppieren 7">
            <a:extLst>
              <a:ext uri="{FF2B5EF4-FFF2-40B4-BE49-F238E27FC236}">
                <a16:creationId xmlns:a16="http://schemas.microsoft.com/office/drawing/2014/main" id="{4283D54F-0166-A732-CF6F-6CC4FE1CEB36}"/>
              </a:ext>
            </a:extLst>
          </p:cNvPr>
          <p:cNvGrpSpPr/>
          <p:nvPr/>
        </p:nvGrpSpPr>
        <p:grpSpPr>
          <a:xfrm>
            <a:off x="924136" y="1303945"/>
            <a:ext cx="4643227" cy="4039334"/>
            <a:chOff x="924136" y="1303945"/>
            <a:chExt cx="4643227" cy="4039334"/>
          </a:xfrm>
        </p:grpSpPr>
        <p:pic>
          <p:nvPicPr>
            <p:cNvPr id="10" name="Grafik 9">
              <a:extLst>
                <a:ext uri="{FF2B5EF4-FFF2-40B4-BE49-F238E27FC236}">
                  <a16:creationId xmlns:a16="http://schemas.microsoft.com/office/drawing/2014/main" id="{3D8B4B9A-B8BE-E956-0B9F-7A7AF5CFB57E}"/>
                </a:ext>
              </a:extLst>
            </p:cNvPr>
            <p:cNvPicPr>
              <a:picLocks noChangeAspect="1"/>
            </p:cNvPicPr>
            <p:nvPr/>
          </p:nvPicPr>
          <p:blipFill>
            <a:blip r:embed="rId3"/>
            <a:srcRect/>
            <a:stretch/>
          </p:blipFill>
          <p:spPr>
            <a:xfrm>
              <a:off x="924136" y="1303945"/>
              <a:ext cx="4643227" cy="4039334"/>
            </a:xfrm>
            <a:prstGeom prst="rect">
              <a:avLst/>
            </a:prstGeom>
          </p:spPr>
        </p:pic>
        <p:pic>
          <p:nvPicPr>
            <p:cNvPr id="11" name="Grafik 10">
              <a:extLst>
                <a:ext uri="{FF2B5EF4-FFF2-40B4-BE49-F238E27FC236}">
                  <a16:creationId xmlns:a16="http://schemas.microsoft.com/office/drawing/2014/main" id="{2A83146B-EDA3-403B-5F2A-C4601C013C46}"/>
                </a:ext>
              </a:extLst>
            </p:cNvPr>
            <p:cNvPicPr>
              <a:picLocks noChangeAspect="1"/>
            </p:cNvPicPr>
            <p:nvPr/>
          </p:nvPicPr>
          <p:blipFill rotWithShape="1">
            <a:blip r:embed="rId5"/>
            <a:srcRect r="12522"/>
            <a:stretch/>
          </p:blipFill>
          <p:spPr>
            <a:xfrm>
              <a:off x="1093588" y="1531737"/>
              <a:ext cx="4304322" cy="2660400"/>
            </a:xfrm>
            <a:prstGeom prst="rect">
              <a:avLst/>
            </a:prstGeom>
          </p:spPr>
        </p:pic>
      </p:grpSp>
    </p:spTree>
    <p:extLst>
      <p:ext uri="{BB962C8B-B14F-4D97-AF65-F5344CB8AC3E}">
        <p14:creationId xmlns:p14="http://schemas.microsoft.com/office/powerpoint/2010/main" val="12239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34628" y="1286956"/>
            <a:ext cx="3031892" cy="3992860"/>
          </a:xfrm>
          <a:prstGeom prst="rect">
            <a:avLst/>
          </a:prstGeom>
          <a:ln w="6350">
            <a:solidFill>
              <a:schemeClr val="bg2">
                <a:lumMod val="90000"/>
              </a:schemeClr>
            </a:solidFill>
          </a:ln>
        </p:spPr>
      </p:pic>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B) Digitale Inhalte aufrufen durch Scannen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42505" y="5303011"/>
            <a:ext cx="2853303" cy="584775"/>
          </a:xfrm>
          <a:prstGeom prst="rect">
            <a:avLst/>
          </a:prstGeom>
          <a:noFill/>
        </p:spPr>
        <p:txBody>
          <a:bodyPr wrap="square" lIns="0" rtlCol="0">
            <a:spAutoFit/>
          </a:bodyPr>
          <a:lstStyle/>
          <a:p>
            <a:pPr>
              <a:spcBef>
                <a:spcPts val="600"/>
              </a:spcBef>
            </a:pPr>
            <a:r>
              <a:rPr lang="de-DE" sz="3200" dirty="0">
                <a:solidFill>
                  <a:srgbClr val="203864"/>
                </a:solidFill>
              </a:rPr>
              <a:t>1. Scannen</a:t>
            </a:r>
          </a:p>
        </p:txBody>
      </p:sp>
      <p:sp>
        <p:nvSpPr>
          <p:cNvPr id="11" name="Textfeld 10">
            <a:extLst>
              <a:ext uri="{FF2B5EF4-FFF2-40B4-BE49-F238E27FC236}">
                <a16:creationId xmlns:a16="http://schemas.microsoft.com/office/drawing/2014/main" id="{4D2F8A69-727E-934D-A27B-E9EC54D055C0}"/>
              </a:ext>
            </a:extLst>
          </p:cNvPr>
          <p:cNvSpPr txBox="1"/>
          <p:nvPr/>
        </p:nvSpPr>
        <p:spPr>
          <a:xfrm>
            <a:off x="4229629" y="5289179"/>
            <a:ext cx="3446355" cy="584775"/>
          </a:xfrm>
          <a:prstGeom prst="rect">
            <a:avLst/>
          </a:prstGeom>
          <a:noFill/>
        </p:spPr>
        <p:txBody>
          <a:bodyPr wrap="square" lIns="0" rtlCol="0">
            <a:spAutoFit/>
          </a:bodyPr>
          <a:lstStyle/>
          <a:p>
            <a:pPr marL="493713" indent="-493713">
              <a:spcBef>
                <a:spcPts val="600"/>
              </a:spcBef>
            </a:pPr>
            <a:r>
              <a:rPr lang="de-DE" sz="3200" dirty="0">
                <a:solidFill>
                  <a:srgbClr val="203864"/>
                </a:solidFill>
              </a:rPr>
              <a:t>2. Anmelden</a:t>
            </a:r>
          </a:p>
        </p:txBody>
      </p:sp>
      <p:sp>
        <p:nvSpPr>
          <p:cNvPr id="15" name="Textfeld 14">
            <a:extLst>
              <a:ext uri="{FF2B5EF4-FFF2-40B4-BE49-F238E27FC236}">
                <a16:creationId xmlns:a16="http://schemas.microsoft.com/office/drawing/2014/main" id="{4D2F8A69-727E-934D-A27B-E9EC54D055C0}"/>
              </a:ext>
            </a:extLst>
          </p:cNvPr>
          <p:cNvSpPr txBox="1"/>
          <p:nvPr/>
        </p:nvSpPr>
        <p:spPr>
          <a:xfrm>
            <a:off x="8171656" y="5303303"/>
            <a:ext cx="4045462" cy="584775"/>
          </a:xfrm>
          <a:prstGeom prst="rect">
            <a:avLst/>
          </a:prstGeom>
          <a:noFill/>
        </p:spPr>
        <p:txBody>
          <a:bodyPr wrap="square" lIns="0" rtlCol="0">
            <a:spAutoFit/>
          </a:bodyPr>
          <a:lstStyle/>
          <a:p>
            <a:pPr>
              <a:spcBef>
                <a:spcPts val="600"/>
              </a:spcBef>
            </a:pPr>
            <a:r>
              <a:rPr lang="de-DE" sz="3200" dirty="0">
                <a:solidFill>
                  <a:srgbClr val="203864"/>
                </a:solidFill>
              </a:rPr>
              <a:t>3. Gewünschtes wählen</a:t>
            </a:r>
          </a:p>
        </p:txBody>
      </p:sp>
      <p:pic>
        <p:nvPicPr>
          <p:cNvPr id="17" name="Grafik 16">
            <a:extLst>
              <a:ext uri="{FF2B5EF4-FFF2-40B4-BE49-F238E27FC236}">
                <a16:creationId xmlns:a16="http://schemas.microsoft.com/office/drawing/2014/main" id="{03686A31-79C4-B445-BAED-03738E88AFAD}"/>
              </a:ext>
            </a:extLst>
          </p:cNvPr>
          <p:cNvPicPr>
            <a:picLocks noChangeAspect="1"/>
          </p:cNvPicPr>
          <p:nvPr/>
        </p:nvPicPr>
        <p:blipFill>
          <a:blip r:embed="rId4"/>
          <a:srcRect/>
          <a:stretch/>
        </p:blipFill>
        <p:spPr>
          <a:xfrm rot="-4920000">
            <a:off x="1868189" y="745055"/>
            <a:ext cx="1800000" cy="2495453"/>
          </a:xfrm>
          <a:prstGeom prst="rect">
            <a:avLst/>
          </a:prstGeom>
        </p:spPr>
      </p:pic>
      <p:grpSp>
        <p:nvGrpSpPr>
          <p:cNvPr id="3" name="Gruppieren 2">
            <a:extLst>
              <a:ext uri="{FF2B5EF4-FFF2-40B4-BE49-F238E27FC236}">
                <a16:creationId xmlns:a16="http://schemas.microsoft.com/office/drawing/2014/main" id="{4712D167-3090-A512-E857-48A323100DBE}"/>
              </a:ext>
            </a:extLst>
          </p:cNvPr>
          <p:cNvGrpSpPr/>
          <p:nvPr/>
        </p:nvGrpSpPr>
        <p:grpSpPr>
          <a:xfrm>
            <a:off x="4170451" y="1556791"/>
            <a:ext cx="3693688" cy="2664296"/>
            <a:chOff x="4170451" y="1556791"/>
            <a:chExt cx="3693688" cy="2664296"/>
          </a:xfrm>
        </p:grpSpPr>
        <p:grpSp>
          <p:nvGrpSpPr>
            <p:cNvPr id="6" name="Gruppieren 5">
              <a:extLst>
                <a:ext uri="{FF2B5EF4-FFF2-40B4-BE49-F238E27FC236}">
                  <a16:creationId xmlns:a16="http://schemas.microsoft.com/office/drawing/2014/main" id="{C2FB2A35-6F1F-8EE0-2A06-531D9051E89F}"/>
                </a:ext>
              </a:extLst>
            </p:cNvPr>
            <p:cNvGrpSpPr/>
            <p:nvPr/>
          </p:nvGrpSpPr>
          <p:grpSpPr>
            <a:xfrm>
              <a:off x="4170451" y="1556791"/>
              <a:ext cx="3693688" cy="2664296"/>
              <a:chOff x="4246651" y="1556791"/>
              <a:chExt cx="3693688" cy="2664296"/>
            </a:xfrm>
          </p:grpSpPr>
          <p:pic>
            <p:nvPicPr>
              <p:cNvPr id="14" name="Grafik 13">
                <a:extLst>
                  <a:ext uri="{FF2B5EF4-FFF2-40B4-BE49-F238E27FC236}">
                    <a16:creationId xmlns:a16="http://schemas.microsoft.com/office/drawing/2014/main" id="{A58F8E6A-488E-7990-1B0E-3C3E79BE9150}"/>
                  </a:ext>
                </a:extLst>
              </p:cNvPr>
              <p:cNvPicPr>
                <a:picLocks noChangeAspect="1"/>
              </p:cNvPicPr>
              <p:nvPr/>
            </p:nvPicPr>
            <p:blipFill>
              <a:blip r:embed="rId4"/>
              <a:srcRect/>
              <a:stretch/>
            </p:blipFill>
            <p:spPr>
              <a:xfrm rot="-5400000">
                <a:off x="4761347" y="1042095"/>
                <a:ext cx="2664296" cy="3693688"/>
              </a:xfrm>
              <a:prstGeom prst="rect">
                <a:avLst/>
              </a:prstGeom>
            </p:spPr>
          </p:pic>
          <p:sp>
            <p:nvSpPr>
              <p:cNvPr id="16" name="Rechteck 15">
                <a:extLst>
                  <a:ext uri="{FF2B5EF4-FFF2-40B4-BE49-F238E27FC236}">
                    <a16:creationId xmlns:a16="http://schemas.microsoft.com/office/drawing/2014/main" id="{01B59506-2FA2-29C7-D774-CB293E9A198E}"/>
                  </a:ext>
                </a:extLst>
              </p:cNvPr>
              <p:cNvSpPr/>
              <p:nvPr/>
            </p:nvSpPr>
            <p:spPr>
              <a:xfrm>
                <a:off x="5015880" y="3645024"/>
                <a:ext cx="1944216" cy="287520"/>
              </a:xfrm>
              <a:prstGeom prst="rect">
                <a:avLst/>
              </a:prstGeom>
              <a:solidFill>
                <a:srgbClr val="F5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8" name="Grafik 7">
              <a:extLst>
                <a:ext uri="{FF2B5EF4-FFF2-40B4-BE49-F238E27FC236}">
                  <a16:creationId xmlns:a16="http://schemas.microsoft.com/office/drawing/2014/main" id="{3C1A667F-0670-4EA9-978B-0D48CDAF9159}"/>
                </a:ext>
              </a:extLst>
            </p:cNvPr>
            <p:cNvPicPr>
              <a:picLocks noChangeAspect="1"/>
            </p:cNvPicPr>
            <p:nvPr/>
          </p:nvPicPr>
          <p:blipFill>
            <a:blip r:embed="rId5"/>
            <a:stretch>
              <a:fillRect/>
            </a:stretch>
          </p:blipFill>
          <p:spPr>
            <a:xfrm>
              <a:off x="4437054" y="1795651"/>
              <a:ext cx="3078096" cy="2176496"/>
            </a:xfrm>
            <a:prstGeom prst="rect">
              <a:avLst/>
            </a:prstGeom>
          </p:spPr>
        </p:pic>
      </p:grpSp>
      <p:grpSp>
        <p:nvGrpSpPr>
          <p:cNvPr id="20" name="Gruppieren 19">
            <a:extLst>
              <a:ext uri="{FF2B5EF4-FFF2-40B4-BE49-F238E27FC236}">
                <a16:creationId xmlns:a16="http://schemas.microsoft.com/office/drawing/2014/main" id="{5F97C3B1-7B31-0868-A8FC-AF9C69DFD72B}"/>
              </a:ext>
            </a:extLst>
          </p:cNvPr>
          <p:cNvGrpSpPr/>
          <p:nvPr/>
        </p:nvGrpSpPr>
        <p:grpSpPr>
          <a:xfrm>
            <a:off x="8114188" y="1556791"/>
            <a:ext cx="3693688" cy="2664296"/>
            <a:chOff x="8114188" y="1556791"/>
            <a:chExt cx="3693688" cy="2664296"/>
          </a:xfrm>
        </p:grpSpPr>
        <p:pic>
          <p:nvPicPr>
            <p:cNvPr id="21" name="Grafik 20">
              <a:extLst>
                <a:ext uri="{FF2B5EF4-FFF2-40B4-BE49-F238E27FC236}">
                  <a16:creationId xmlns:a16="http://schemas.microsoft.com/office/drawing/2014/main" id="{65269D3E-F964-5657-CDD0-9088D7C6F920}"/>
                </a:ext>
              </a:extLst>
            </p:cNvPr>
            <p:cNvPicPr>
              <a:picLocks noChangeAspect="1"/>
            </p:cNvPicPr>
            <p:nvPr/>
          </p:nvPicPr>
          <p:blipFill>
            <a:blip r:embed="rId4"/>
            <a:srcRect/>
            <a:stretch/>
          </p:blipFill>
          <p:spPr>
            <a:xfrm rot="16200000">
              <a:off x="8628884" y="1042095"/>
              <a:ext cx="2664296" cy="3693688"/>
            </a:xfrm>
            <a:prstGeom prst="rect">
              <a:avLst/>
            </a:prstGeom>
          </p:spPr>
        </p:pic>
        <p:pic>
          <p:nvPicPr>
            <p:cNvPr id="22" name="Grafik 21">
              <a:extLst>
                <a:ext uri="{FF2B5EF4-FFF2-40B4-BE49-F238E27FC236}">
                  <a16:creationId xmlns:a16="http://schemas.microsoft.com/office/drawing/2014/main" id="{0F4207A3-3202-C9CD-5965-DA538A462F72}"/>
                </a:ext>
              </a:extLst>
            </p:cNvPr>
            <p:cNvPicPr>
              <a:picLocks noChangeAspect="1"/>
            </p:cNvPicPr>
            <p:nvPr/>
          </p:nvPicPr>
          <p:blipFill>
            <a:blip r:embed="rId6"/>
            <a:stretch>
              <a:fillRect/>
            </a:stretch>
          </p:blipFill>
          <p:spPr>
            <a:xfrm>
              <a:off x="8312655" y="1795651"/>
              <a:ext cx="3170587" cy="2178000"/>
            </a:xfrm>
            <a:prstGeom prst="rect">
              <a:avLst/>
            </a:prstGeom>
          </p:spPr>
        </p:pic>
      </p:grpSp>
    </p:spTree>
    <p:extLst>
      <p:ext uri="{BB962C8B-B14F-4D97-AF65-F5344CB8AC3E}">
        <p14:creationId xmlns:p14="http://schemas.microsoft.com/office/powerpoint/2010/main" val="25041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Wie können Sie Ihr Kind unterstützen?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24" name="Textfeld 23">
            <a:extLst>
              <a:ext uri="{FF2B5EF4-FFF2-40B4-BE49-F238E27FC236}">
                <a16:creationId xmlns:a16="http://schemas.microsoft.com/office/drawing/2014/main" id="{4D2F8A69-727E-934D-A27B-E9EC54D055C0}"/>
              </a:ext>
            </a:extLst>
          </p:cNvPr>
          <p:cNvSpPr txBox="1"/>
          <p:nvPr/>
        </p:nvSpPr>
        <p:spPr>
          <a:xfrm>
            <a:off x="4986149" y="1387593"/>
            <a:ext cx="6757618" cy="4555093"/>
          </a:xfrm>
          <a:prstGeom prst="rect">
            <a:avLst/>
          </a:prstGeom>
          <a:noFill/>
        </p:spPr>
        <p:txBody>
          <a:bodyPr wrap="square" lIns="0" rtlCol="0">
            <a:spAutoFit/>
          </a:bodyPr>
          <a:lstStyle/>
          <a:p>
            <a:pPr marL="274638" indent="-274638">
              <a:spcBef>
                <a:spcPts val="600"/>
              </a:spcBef>
              <a:buFont typeface="Arial" panose="020B0604020202020204" pitchFamily="34" charset="0"/>
              <a:buChar char="•"/>
            </a:pPr>
            <a:r>
              <a:rPr lang="de-DE" sz="3000" dirty="0">
                <a:solidFill>
                  <a:srgbClr val="203864"/>
                </a:solidFill>
              </a:rPr>
              <a:t>Zeigen Sie eine positive Einstellung gegenüber der französischen Sprache.</a:t>
            </a:r>
          </a:p>
          <a:p>
            <a:pPr marL="274638" indent="-274638">
              <a:spcBef>
                <a:spcPts val="600"/>
              </a:spcBef>
              <a:buFont typeface="Arial" panose="020B0604020202020204" pitchFamily="34" charset="0"/>
              <a:buChar char="•"/>
            </a:pPr>
            <a:r>
              <a:rPr lang="de-DE" sz="3000" dirty="0">
                <a:solidFill>
                  <a:srgbClr val="203864"/>
                </a:solidFill>
              </a:rPr>
              <a:t>Erkundigen Sie sich, was im Unterricht passiert.</a:t>
            </a:r>
          </a:p>
          <a:p>
            <a:pPr marL="274638" indent="-274638">
              <a:spcBef>
                <a:spcPts val="600"/>
              </a:spcBef>
              <a:buFont typeface="Arial" panose="020B0604020202020204" pitchFamily="34" charset="0"/>
              <a:buChar char="•"/>
            </a:pPr>
            <a:r>
              <a:rPr lang="de-DE" sz="3000" dirty="0">
                <a:solidFill>
                  <a:srgbClr val="203864"/>
                </a:solidFill>
              </a:rPr>
              <a:t>Zeigen Sie Anerkennung.</a:t>
            </a:r>
          </a:p>
          <a:p>
            <a:pPr marL="274638" indent="-274638">
              <a:spcBef>
                <a:spcPts val="600"/>
              </a:spcBef>
              <a:buFont typeface="Arial" panose="020B0604020202020204" pitchFamily="34" charset="0"/>
              <a:buChar char="•"/>
            </a:pPr>
            <a:r>
              <a:rPr lang="de-DE" sz="3000" dirty="0">
                <a:solidFill>
                  <a:srgbClr val="203864"/>
                </a:solidFill>
              </a:rPr>
              <a:t>Erlauben Sie Ihrem Kind, Fehler zu machen.</a:t>
            </a:r>
          </a:p>
          <a:p>
            <a:pPr marL="274638" indent="-274638">
              <a:spcBef>
                <a:spcPts val="600"/>
              </a:spcBef>
              <a:buFont typeface="Arial" panose="020B0604020202020204" pitchFamily="34" charset="0"/>
              <a:buChar char="•"/>
            </a:pPr>
            <a:r>
              <a:rPr lang="de-DE" sz="3000" dirty="0">
                <a:solidFill>
                  <a:srgbClr val="203864"/>
                </a:solidFill>
              </a:rPr>
              <a:t>Bieten Sie Gelegenheiten, Französisch </a:t>
            </a:r>
            <a:br>
              <a:rPr lang="de-DE" sz="3000" dirty="0">
                <a:solidFill>
                  <a:srgbClr val="203864"/>
                </a:solidFill>
              </a:rPr>
            </a:br>
            <a:r>
              <a:rPr lang="de-DE" sz="3000" dirty="0">
                <a:solidFill>
                  <a:srgbClr val="203864"/>
                </a:solidFill>
              </a:rPr>
              <a:t>zu begegnen.</a:t>
            </a:r>
            <a:endParaRPr lang="de-DE" sz="3000" dirty="0">
              <a:solidFill>
                <a:srgbClr val="FF0000"/>
              </a:solidFill>
            </a:endParaRPr>
          </a:p>
        </p:txBody>
      </p:sp>
      <p:pic>
        <p:nvPicPr>
          <p:cNvPr id="8" name="Grafik 7"/>
          <p:cNvPicPr>
            <a:picLocks noChangeAspect="1"/>
          </p:cNvPicPr>
          <p:nvPr/>
        </p:nvPicPr>
        <p:blipFill>
          <a:blip r:embed="rId3"/>
          <a:stretch>
            <a:fillRect/>
          </a:stretch>
        </p:blipFill>
        <p:spPr>
          <a:xfrm>
            <a:off x="479376" y="1268760"/>
            <a:ext cx="4356551" cy="4933925"/>
          </a:xfrm>
          <a:prstGeom prst="rect">
            <a:avLst/>
          </a:prstGeom>
        </p:spPr>
      </p:pic>
    </p:spTree>
    <p:extLst>
      <p:ext uri="{BB962C8B-B14F-4D97-AF65-F5344CB8AC3E}">
        <p14:creationId xmlns:p14="http://schemas.microsoft.com/office/powerpoint/2010/main" val="196093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5231904" y="1124440"/>
            <a:ext cx="6480720" cy="4255322"/>
          </a:xfrm>
          <a:prstGeom prst="rect">
            <a:avLst/>
          </a:prstGeom>
        </p:spPr>
      </p:pic>
      <p:sp>
        <p:nvSpPr>
          <p:cNvPr id="13" name="Titel 3">
            <a:extLst>
              <a:ext uri="{FF2B5EF4-FFF2-40B4-BE49-F238E27FC236}">
                <a16:creationId xmlns:a16="http://schemas.microsoft.com/office/drawing/2014/main" id="{D470509D-F017-0C49-B0AE-AB51A73C9F96}"/>
              </a:ext>
            </a:extLst>
          </p:cNvPr>
          <p:cNvSpPr txBox="1">
            <a:spLocks/>
          </p:cNvSpPr>
          <p:nvPr/>
        </p:nvSpPr>
        <p:spPr>
          <a:xfrm>
            <a:off x="839416" y="1628800"/>
            <a:ext cx="4799955" cy="180020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4600" dirty="0">
                <a:solidFill>
                  <a:prstClr val="black"/>
                </a:solidFill>
                <a:latin typeface="Times New Roman" panose="02020603050405020304" pitchFamily="18" charset="0"/>
                <a:cs typeface="Times New Roman" panose="02020603050405020304" pitchFamily="18" charset="0"/>
              </a:rPr>
              <a:t>Vielen Dank für Ihre </a:t>
            </a:r>
          </a:p>
          <a:p>
            <a:r>
              <a:rPr lang="de-DE" sz="4600" dirty="0">
                <a:solidFill>
                  <a:prstClr val="black"/>
                </a:solidFill>
                <a:latin typeface="Times New Roman" panose="02020603050405020304" pitchFamily="18" charset="0"/>
                <a:cs typeface="Times New Roman" panose="02020603050405020304" pitchFamily="18" charset="0"/>
              </a:rPr>
              <a:t>Aufmerksamkeit!</a:t>
            </a:r>
          </a:p>
          <a:p>
            <a:endParaRPr lang="de-DE" sz="5000" dirty="0">
              <a:latin typeface="Georgia" panose="02040502050405020303" pitchFamily="18" charset="0"/>
            </a:endParaRPr>
          </a:p>
        </p:txBody>
      </p:sp>
    </p:spTree>
    <p:extLst>
      <p:ext uri="{BB962C8B-B14F-4D97-AF65-F5344CB8AC3E}">
        <p14:creationId xmlns:p14="http://schemas.microsoft.com/office/powerpoint/2010/main" val="398489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18A3BA2-52F8-6346-BCA8-849C6D31715C}"/>
              </a:ext>
            </a:extLst>
          </p:cNvPr>
          <p:cNvSpPr txBox="1"/>
          <p:nvPr/>
        </p:nvSpPr>
        <p:spPr>
          <a:xfrm>
            <a:off x="1998024" y="4005064"/>
            <a:ext cx="4104456" cy="1200328"/>
          </a:xfrm>
          <a:prstGeom prst="rect">
            <a:avLst/>
          </a:prstGeom>
          <a:noFill/>
        </p:spPr>
        <p:txBody>
          <a:bodyPr wrap="square" lIns="108000" numCol="1" rtlCol="0">
            <a:noAutofit/>
          </a:bodyPr>
          <a:lstStyle/>
          <a:p>
            <a:r>
              <a:rPr lang="de-DE" dirty="0">
                <a:solidFill>
                  <a:prstClr val="black"/>
                </a:solidFill>
              </a:rPr>
              <a:t>Bildnachweis: Illustrationen und Abbildungen aus «</a:t>
            </a:r>
            <a:r>
              <a:rPr lang="de-DE" dirty="0" err="1">
                <a:solidFill>
                  <a:prstClr val="black"/>
                </a:solidFill>
              </a:rPr>
              <a:t>Ça</a:t>
            </a:r>
            <a:r>
              <a:rPr lang="de-DE" dirty="0">
                <a:solidFill>
                  <a:prstClr val="black"/>
                </a:solidFill>
              </a:rPr>
              <a:t> </a:t>
            </a:r>
            <a:r>
              <a:rPr lang="de-DE" dirty="0" err="1">
                <a:solidFill>
                  <a:prstClr val="black"/>
                </a:solidFill>
              </a:rPr>
              <a:t>roule</a:t>
            </a:r>
            <a:r>
              <a:rPr lang="de-DE" dirty="0">
                <a:solidFill>
                  <a:prstClr val="black"/>
                </a:solidFill>
              </a:rPr>
              <a:t>»</a:t>
            </a:r>
            <a:br>
              <a:rPr lang="de-DE" dirty="0">
                <a:solidFill>
                  <a:prstClr val="black"/>
                </a:solidFill>
              </a:rPr>
            </a:br>
            <a:endParaRPr lang="de-DE" dirty="0">
              <a:solidFill>
                <a:prstClr val="black"/>
              </a:solidFill>
            </a:endParaRPr>
          </a:p>
        </p:txBody>
      </p:sp>
      <p:sp>
        <p:nvSpPr>
          <p:cNvPr id="5" name="Rechteck 4">
            <a:extLst>
              <a:ext uri="{FF2B5EF4-FFF2-40B4-BE49-F238E27FC236}">
                <a16:creationId xmlns:a16="http://schemas.microsoft.com/office/drawing/2014/main" id="{E5194D24-60A1-7349-82AA-048B43B88B47}"/>
              </a:ext>
            </a:extLst>
          </p:cNvPr>
          <p:cNvSpPr/>
          <p:nvPr/>
        </p:nvSpPr>
        <p:spPr>
          <a:xfrm>
            <a:off x="1998024" y="2983874"/>
            <a:ext cx="5904656" cy="1477328"/>
          </a:xfrm>
          <a:prstGeom prst="rect">
            <a:avLst/>
          </a:prstGeom>
        </p:spPr>
        <p:txBody>
          <a:bodyPr wrap="square" numCol="1">
            <a:spAutoFit/>
          </a:bodyPr>
          <a:lstStyle/>
          <a:p>
            <a:r>
              <a:rPr lang="de-DE" dirty="0">
                <a:solidFill>
                  <a:prstClr val="black"/>
                </a:solidFill>
              </a:rPr>
              <a:t>© Klett und Balmer AG, Verlag</a:t>
            </a:r>
          </a:p>
          <a:p>
            <a:r>
              <a:rPr lang="de-DE" dirty="0" err="1">
                <a:solidFill>
                  <a:prstClr val="black"/>
                </a:solidFill>
              </a:rPr>
              <a:t>Grabenstrasse</a:t>
            </a:r>
            <a:r>
              <a:rPr lang="de-DE" dirty="0">
                <a:solidFill>
                  <a:prstClr val="black"/>
                </a:solidFill>
              </a:rPr>
              <a:t> 17, Postfach, 6341 Baar </a:t>
            </a:r>
            <a:br>
              <a:rPr lang="de-DE" dirty="0">
                <a:solidFill>
                  <a:prstClr val="black"/>
                </a:solidFill>
              </a:rPr>
            </a:br>
            <a:r>
              <a:rPr lang="de-DE" dirty="0">
                <a:solidFill>
                  <a:prstClr val="black"/>
                </a:solidFill>
              </a:rPr>
              <a:t>041 726 28 00, info@klett.ch, klett.ch</a:t>
            </a:r>
          </a:p>
          <a:p>
            <a:endParaRPr lang="de-DE" dirty="0">
              <a:solidFill>
                <a:prstClr val="black"/>
              </a:solidFill>
            </a:endParaRPr>
          </a:p>
          <a:p>
            <a:endParaRPr lang="de-DE" dirty="0">
              <a:solidFill>
                <a:prstClr val="black"/>
              </a:solidFill>
            </a:endParaRPr>
          </a:p>
        </p:txBody>
      </p:sp>
      <p:pic>
        <p:nvPicPr>
          <p:cNvPr id="11" name="Grafik 10">
            <a:extLst>
              <a:ext uri="{FF2B5EF4-FFF2-40B4-BE49-F238E27FC236}">
                <a16:creationId xmlns:a16="http://schemas.microsoft.com/office/drawing/2014/main" id="{EAF5A1E4-F895-A745-8219-3411737D66EF}"/>
              </a:ext>
            </a:extLst>
          </p:cNvPr>
          <p:cNvPicPr>
            <a:picLocks noChangeAspect="1"/>
          </p:cNvPicPr>
          <p:nvPr/>
        </p:nvPicPr>
        <p:blipFill>
          <a:blip r:embed="rId3"/>
          <a:srcRect/>
          <a:stretch/>
        </p:blipFill>
        <p:spPr>
          <a:xfrm>
            <a:off x="7840018" y="1720855"/>
            <a:ext cx="2288430" cy="1144215"/>
          </a:xfrm>
          <a:prstGeom prst="rect">
            <a:avLst/>
          </a:prstGeom>
        </p:spPr>
      </p:pic>
      <p:sp>
        <p:nvSpPr>
          <p:cNvPr id="8" name="Rechteck 3">
            <a:extLst>
              <a:ext uri="{FF2B5EF4-FFF2-40B4-BE49-F238E27FC236}">
                <a16:creationId xmlns:a16="http://schemas.microsoft.com/office/drawing/2014/main" id="{01B69480-16C1-F44C-9A51-29321D340751}"/>
              </a:ext>
            </a:extLst>
          </p:cNvPr>
          <p:cNvSpPr/>
          <p:nvPr/>
        </p:nvSpPr>
        <p:spPr>
          <a:xfrm flipV="1">
            <a:off x="-96688" y="5569111"/>
            <a:ext cx="12385376" cy="524185"/>
          </a:xfrm>
          <a:custGeom>
            <a:avLst/>
            <a:gdLst>
              <a:gd name="connsiteX0" fmla="*/ 0 w 12192000"/>
              <a:gd name="connsiteY0" fmla="*/ 0 h 1458930"/>
              <a:gd name="connsiteX1" fmla="*/ 12192000 w 12192000"/>
              <a:gd name="connsiteY1" fmla="*/ 0 h 1458930"/>
              <a:gd name="connsiteX2" fmla="*/ 12192000 w 12192000"/>
              <a:gd name="connsiteY2" fmla="*/ 1458930 h 1458930"/>
              <a:gd name="connsiteX3" fmla="*/ 0 w 12192000"/>
              <a:gd name="connsiteY3" fmla="*/ 1458930 h 1458930"/>
              <a:gd name="connsiteX4" fmla="*/ 0 w 12192000"/>
              <a:gd name="connsiteY4"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3218688 w 12192000"/>
              <a:gd name="connsiteY3" fmla="*/ 1353312 h 1458930"/>
              <a:gd name="connsiteX4" fmla="*/ 0 w 12192000"/>
              <a:gd name="connsiteY4" fmla="*/ 1458930 h 1458930"/>
              <a:gd name="connsiteX5" fmla="*/ 0 w 12192000"/>
              <a:gd name="connsiteY5" fmla="*/ 0 h 1458930"/>
              <a:gd name="connsiteX0" fmla="*/ 0 w 12192000"/>
              <a:gd name="connsiteY0" fmla="*/ 0 h 1563197"/>
              <a:gd name="connsiteX1" fmla="*/ 12192000 w 12192000"/>
              <a:gd name="connsiteY1" fmla="*/ 0 h 1563197"/>
              <a:gd name="connsiteX2" fmla="*/ 12192000 w 12192000"/>
              <a:gd name="connsiteY2" fmla="*/ 1458930 h 1563197"/>
              <a:gd name="connsiteX3" fmla="*/ 9528048 w 12192000"/>
              <a:gd name="connsiteY3" fmla="*/ 1435608 h 1563197"/>
              <a:gd name="connsiteX4" fmla="*/ 3218688 w 12192000"/>
              <a:gd name="connsiteY4" fmla="*/ 1353312 h 1563197"/>
              <a:gd name="connsiteX5" fmla="*/ 0 w 12192000"/>
              <a:gd name="connsiteY5" fmla="*/ 1458930 h 1563197"/>
              <a:gd name="connsiteX6" fmla="*/ 0 w 12192000"/>
              <a:gd name="connsiteY6" fmla="*/ 0 h 1563197"/>
              <a:gd name="connsiteX0" fmla="*/ 0 w 12192000"/>
              <a:gd name="connsiteY0" fmla="*/ 0 h 1557589"/>
              <a:gd name="connsiteX1" fmla="*/ 12192000 w 12192000"/>
              <a:gd name="connsiteY1" fmla="*/ 0 h 1557589"/>
              <a:gd name="connsiteX2" fmla="*/ 12192000 w 12192000"/>
              <a:gd name="connsiteY2" fmla="*/ 1458930 h 1557589"/>
              <a:gd name="connsiteX3" fmla="*/ 9528048 w 12192000"/>
              <a:gd name="connsiteY3" fmla="*/ 1435608 h 1557589"/>
              <a:gd name="connsiteX4" fmla="*/ 3218688 w 12192000"/>
              <a:gd name="connsiteY4" fmla="*/ 1353312 h 1557589"/>
              <a:gd name="connsiteX5" fmla="*/ 0 w 12192000"/>
              <a:gd name="connsiteY5" fmla="*/ 1458930 h 1557589"/>
              <a:gd name="connsiteX6" fmla="*/ 0 w 12192000"/>
              <a:gd name="connsiteY6" fmla="*/ 0 h 1557589"/>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163493 h 1458930"/>
              <a:gd name="connsiteX6" fmla="*/ 0 w 12192000"/>
              <a:gd name="connsiteY6" fmla="*/ 0 h 1458930"/>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01260">
                <a:moveTo>
                  <a:pt x="0" y="0"/>
                </a:moveTo>
                <a:lnTo>
                  <a:pt x="12192000" y="0"/>
                </a:lnTo>
                <a:lnTo>
                  <a:pt x="12192000" y="1458930"/>
                </a:lnTo>
                <a:cubicBezTo>
                  <a:pt x="12186920" y="1451310"/>
                  <a:pt x="9674933" y="1491431"/>
                  <a:pt x="9715573" y="1501260"/>
                </a:cubicBezTo>
                <a:cubicBezTo>
                  <a:pt x="7516606" y="1309696"/>
                  <a:pt x="5405153" y="1249438"/>
                  <a:pt x="3256193" y="1090701"/>
                </a:cubicBezTo>
                <a:lnTo>
                  <a:pt x="0" y="1163493"/>
                </a:lnTo>
                <a:lnTo>
                  <a:pt x="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Freeform 5">
            <a:extLst>
              <a:ext uri="{FF2B5EF4-FFF2-40B4-BE49-F238E27FC236}">
                <a16:creationId xmlns:a16="http://schemas.microsoft.com/office/drawing/2014/main" id="{36450074-A764-EF41-855F-CB6CCC6D87C3}"/>
              </a:ext>
            </a:extLst>
          </p:cNvPr>
          <p:cNvSpPr/>
          <p:nvPr/>
        </p:nvSpPr>
        <p:spPr>
          <a:xfrm flipV="1">
            <a:off x="-96688" y="5733255"/>
            <a:ext cx="12385376" cy="1296143"/>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 name="connsiteX0" fmla="*/ 10095272 w 10105757"/>
              <a:gd name="connsiteY0" fmla="*/ 0 h 769006"/>
              <a:gd name="connsiteX1" fmla="*/ 0 w 10105757"/>
              <a:gd name="connsiteY1" fmla="*/ 7374 h 769006"/>
              <a:gd name="connsiteX2" fmla="*/ 1 w 10105757"/>
              <a:gd name="connsiteY2" fmla="*/ 634181 h 769006"/>
              <a:gd name="connsiteX3" fmla="*/ 7831394 w 10105757"/>
              <a:gd name="connsiteY3" fmla="*/ 744794 h 769006"/>
              <a:gd name="connsiteX4" fmla="*/ 10105757 w 10105757"/>
              <a:gd name="connsiteY4" fmla="*/ 769006 h 769006"/>
              <a:gd name="connsiteX5" fmla="*/ 10095272 w 10105757"/>
              <a:gd name="connsiteY5"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105768 w 10105768"/>
              <a:gd name="connsiteY0" fmla="*/ 0 h 781857"/>
              <a:gd name="connsiteX1" fmla="*/ 0 w 10105768"/>
              <a:gd name="connsiteY1" fmla="*/ 20225 h 781857"/>
              <a:gd name="connsiteX2" fmla="*/ 1 w 10105768"/>
              <a:gd name="connsiteY2" fmla="*/ 647032 h 781857"/>
              <a:gd name="connsiteX3" fmla="*/ 2975992 w 10105768"/>
              <a:gd name="connsiteY3" fmla="*/ 678856 h 781857"/>
              <a:gd name="connsiteX4" fmla="*/ 7831394 w 10105768"/>
              <a:gd name="connsiteY4" fmla="*/ 757645 h 781857"/>
              <a:gd name="connsiteX5" fmla="*/ 10105757 w 10105768"/>
              <a:gd name="connsiteY5" fmla="*/ 781857 h 781857"/>
              <a:gd name="connsiteX6" fmla="*/ 10105768 w 10105768"/>
              <a:gd name="connsiteY6" fmla="*/ 0 h 7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5768" h="781857">
                <a:moveTo>
                  <a:pt x="10105768" y="0"/>
                </a:moveTo>
                <a:lnTo>
                  <a:pt x="0" y="20225"/>
                </a:lnTo>
                <a:cubicBezTo>
                  <a:pt x="0" y="229161"/>
                  <a:pt x="1" y="438096"/>
                  <a:pt x="1" y="647032"/>
                </a:cubicBezTo>
                <a:cubicBezTo>
                  <a:pt x="991998" y="657640"/>
                  <a:pt x="1606537" y="686918"/>
                  <a:pt x="2975992" y="678856"/>
                </a:cubicBezTo>
                <a:lnTo>
                  <a:pt x="7831394" y="757645"/>
                </a:lnTo>
                <a:lnTo>
                  <a:pt x="10105757" y="781857"/>
                </a:lnTo>
                <a:cubicBezTo>
                  <a:pt x="10105761" y="521238"/>
                  <a:pt x="10105764" y="260619"/>
                  <a:pt x="10105768" y="0"/>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sp>
        <p:nvSpPr>
          <p:cNvPr id="12" name="Textfeld 11">
            <a:extLst>
              <a:ext uri="{FF2B5EF4-FFF2-40B4-BE49-F238E27FC236}">
                <a16:creationId xmlns:a16="http://schemas.microsoft.com/office/drawing/2014/main" id="{7BC22710-18CD-F54D-98DB-A03360A27E1F}"/>
              </a:ext>
            </a:extLst>
          </p:cNvPr>
          <p:cNvSpPr txBox="1"/>
          <p:nvPr/>
        </p:nvSpPr>
        <p:spPr>
          <a:xfrm>
            <a:off x="1976786" y="2120400"/>
            <a:ext cx="4847802" cy="615553"/>
          </a:xfrm>
          <a:prstGeom prst="rect">
            <a:avLst/>
          </a:prstGeom>
          <a:noFill/>
        </p:spPr>
        <p:txBody>
          <a:bodyPr wrap="none" rtlCol="0">
            <a:spAutoFit/>
          </a:bodyPr>
          <a:lstStyle/>
          <a:p>
            <a:r>
              <a:rPr lang="de-DE" sz="3400" dirty="0">
                <a:solidFill>
                  <a:srgbClr val="013366"/>
                </a:solidFill>
                <a:latin typeface="Georgia" panose="02040502050405020303" pitchFamily="18" charset="0"/>
              </a:rPr>
              <a:t>Klett und Balmer Verlag</a:t>
            </a:r>
          </a:p>
        </p:txBody>
      </p:sp>
    </p:spTree>
    <p:extLst>
      <p:ext uri="{BB962C8B-B14F-4D97-AF65-F5344CB8AC3E}">
        <p14:creationId xmlns:p14="http://schemas.microsoft.com/office/powerpoint/2010/main" val="119908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4"/>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0" y="1275725"/>
            <a:ext cx="10544468" cy="857131"/>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t>Inhalte</a:t>
            </a:r>
          </a:p>
        </p:txBody>
      </p:sp>
      <p:sp>
        <p:nvSpPr>
          <p:cNvPr id="7" name="Inhaltsplatzhalter 2"/>
          <p:cNvSpPr txBox="1">
            <a:spLocks/>
          </p:cNvSpPr>
          <p:nvPr/>
        </p:nvSpPr>
        <p:spPr>
          <a:xfrm>
            <a:off x="605887" y="2128731"/>
            <a:ext cx="9450553" cy="4855394"/>
          </a:xfrm>
          <a:prstGeom prst="rect">
            <a:avLst/>
          </a:prstGeom>
        </p:spPr>
        <p:txBody>
          <a:bodyPr/>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indent="-457200"/>
            <a:r>
              <a:rPr lang="de-CH" sz="4000" dirty="0"/>
              <a:t>Das ist «</a:t>
            </a:r>
            <a:r>
              <a:rPr lang="de-CH" sz="4000" dirty="0" err="1"/>
              <a:t>Ça</a:t>
            </a:r>
            <a:r>
              <a:rPr lang="de-CH" sz="4000" dirty="0"/>
              <a:t> </a:t>
            </a:r>
            <a:r>
              <a:rPr lang="de-CH" sz="4000" dirty="0" err="1"/>
              <a:t>roule</a:t>
            </a:r>
            <a:r>
              <a:rPr lang="de-CH" sz="4000" dirty="0"/>
              <a:t> 4» </a:t>
            </a:r>
          </a:p>
          <a:p>
            <a:pPr marL="468313" indent="-457200"/>
            <a:r>
              <a:rPr lang="de-CH" sz="4000" dirty="0"/>
              <a:t>Die Lehrwerksteile für die Kinder</a:t>
            </a:r>
          </a:p>
          <a:p>
            <a:pPr marL="468313" indent="-457200"/>
            <a:r>
              <a:rPr lang="de-CH" sz="4000" dirty="0"/>
              <a:t>Die digitalen Inhalte</a:t>
            </a:r>
          </a:p>
          <a:p>
            <a:pPr marL="468313" indent="-457200"/>
            <a:r>
              <a:rPr lang="de-CH" sz="4000" dirty="0"/>
              <a:t>Wie können Sie Ihr Kind unterstützen?</a:t>
            </a:r>
          </a:p>
          <a:p>
            <a:pPr marL="468313" indent="-457200"/>
            <a:endParaRPr lang="de-CH" dirty="0"/>
          </a:p>
        </p:txBody>
      </p:sp>
    </p:spTree>
    <p:extLst>
      <p:ext uri="{BB962C8B-B14F-4D97-AF65-F5344CB8AC3E}">
        <p14:creationId xmlns:p14="http://schemas.microsoft.com/office/powerpoint/2010/main" val="8181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Spielen, singen, schreiben, lesen …</a:t>
            </a:r>
          </a:p>
        </p:txBody>
      </p:sp>
      <p:pic>
        <p:nvPicPr>
          <p:cNvPr id="11" name="Grafik 10"/>
          <p:cNvPicPr>
            <a:picLocks noChangeAspect="1"/>
          </p:cNvPicPr>
          <p:nvPr/>
        </p:nvPicPr>
        <p:blipFill>
          <a:blip r:embed="rId3"/>
          <a:stretch>
            <a:fillRect/>
          </a:stretch>
        </p:blipFill>
        <p:spPr>
          <a:xfrm>
            <a:off x="221790" y="1832629"/>
            <a:ext cx="5910996" cy="3150795"/>
          </a:xfrm>
          <a:prstGeom prst="rect">
            <a:avLst/>
          </a:prstGeom>
          <a:ln>
            <a:solidFill>
              <a:schemeClr val="bg1">
                <a:lumMod val="65000"/>
              </a:schemeClr>
            </a:solidFill>
          </a:ln>
        </p:spPr>
      </p:pic>
      <p:pic>
        <p:nvPicPr>
          <p:cNvPr id="13" name="Grafik 12"/>
          <p:cNvPicPr>
            <a:picLocks noChangeAspect="1"/>
          </p:cNvPicPr>
          <p:nvPr/>
        </p:nvPicPr>
        <p:blipFill>
          <a:blip r:embed="rId4"/>
          <a:stretch>
            <a:fillRect/>
          </a:stretch>
        </p:blipFill>
        <p:spPr>
          <a:xfrm>
            <a:off x="3072860" y="5141916"/>
            <a:ext cx="6189155" cy="1382245"/>
          </a:xfrm>
          <a:prstGeom prst="rect">
            <a:avLst/>
          </a:prstGeom>
          <a:ln>
            <a:solidFill>
              <a:schemeClr val="bg1">
                <a:lumMod val="65000"/>
              </a:schemeClr>
            </a:solidFill>
          </a:ln>
        </p:spPr>
      </p:pic>
      <p:pic>
        <p:nvPicPr>
          <p:cNvPr id="21" name="Grafik 20"/>
          <p:cNvPicPr>
            <a:picLocks noChangeAspect="1"/>
          </p:cNvPicPr>
          <p:nvPr/>
        </p:nvPicPr>
        <p:blipFill>
          <a:blip r:embed="rId5"/>
          <a:stretch>
            <a:fillRect/>
          </a:stretch>
        </p:blipFill>
        <p:spPr>
          <a:xfrm>
            <a:off x="6313388" y="1431035"/>
            <a:ext cx="5605894" cy="3554299"/>
          </a:xfrm>
          <a:prstGeom prst="rect">
            <a:avLst/>
          </a:prstGeom>
        </p:spPr>
      </p:pic>
    </p:spTree>
    <p:extLst>
      <p:ext uri="{BB962C8B-B14F-4D97-AF65-F5344CB8AC3E}">
        <p14:creationId xmlns:p14="http://schemas.microsoft.com/office/powerpoint/2010/main" val="26434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CBBF">
            <a:alpha val="64000"/>
          </a:srgbClr>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973" y="1042230"/>
            <a:ext cx="7858800" cy="5555959"/>
          </a:xfrm>
          <a:prstGeom prst="rect">
            <a:avLst/>
          </a:prstGeom>
          <a:ln>
            <a:solidFill>
              <a:schemeClr val="bg1">
                <a:lumMod val="65000"/>
              </a:schemeClr>
            </a:solidFill>
          </a:ln>
        </p:spPr>
      </p:pic>
      <p:sp>
        <p:nvSpPr>
          <p:cNvPr id="5" name="Titel 2"/>
          <p:cNvSpPr>
            <a:spLocks noGrp="1"/>
          </p:cNvSpPr>
          <p:nvPr>
            <p:ph type="title"/>
          </p:nvPr>
        </p:nvSpPr>
        <p:spPr/>
        <p:txBody>
          <a:bodyPr/>
          <a:lstStyle/>
          <a:p>
            <a:r>
              <a:rPr lang="de-DE" dirty="0"/>
              <a:t>Alltagswortschatz erwerben, Wortschatz aufbauen</a:t>
            </a:r>
            <a:endParaRPr lang="de-CH" dirty="0"/>
          </a:p>
        </p:txBody>
      </p:sp>
      <p:pic>
        <p:nvPicPr>
          <p:cNvPr id="8" name="Grafik 7"/>
          <p:cNvPicPr>
            <a:picLocks noChangeAspect="1"/>
          </p:cNvPicPr>
          <p:nvPr/>
        </p:nvPicPr>
        <p:blipFill>
          <a:blip r:embed="rId4"/>
          <a:stretch>
            <a:fillRect/>
          </a:stretch>
        </p:blipFill>
        <p:spPr>
          <a:xfrm rot="485722">
            <a:off x="9297191" y="3260319"/>
            <a:ext cx="2296800" cy="3147967"/>
          </a:xfrm>
          <a:prstGeom prst="rect">
            <a:avLst/>
          </a:prstGeom>
        </p:spPr>
      </p:pic>
      <p:pic>
        <p:nvPicPr>
          <p:cNvPr id="9" name="Grafik 8"/>
          <p:cNvPicPr>
            <a:picLocks noChangeAspect="1"/>
          </p:cNvPicPr>
          <p:nvPr/>
        </p:nvPicPr>
        <p:blipFill rotWithShape="1">
          <a:blip r:embed="rId5"/>
          <a:srcRect t="37968"/>
          <a:stretch/>
        </p:blipFill>
        <p:spPr>
          <a:xfrm rot="21071089">
            <a:off x="9327701" y="1127729"/>
            <a:ext cx="2294887" cy="1621392"/>
          </a:xfrm>
          <a:prstGeom prst="rect">
            <a:avLst/>
          </a:prstGeom>
        </p:spPr>
      </p:pic>
    </p:spTree>
    <p:extLst>
      <p:ext uri="{BB962C8B-B14F-4D97-AF65-F5344CB8AC3E}">
        <p14:creationId xmlns:p14="http://schemas.microsoft.com/office/powerpoint/2010/main" val="286982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Grammatik Schritt für Schritt</a:t>
            </a:r>
          </a:p>
        </p:txBody>
      </p:sp>
      <p:sp>
        <p:nvSpPr>
          <p:cNvPr id="11" name="Inhaltsplatzhalter 2">
            <a:extLst>
              <a:ext uri="{FF2B5EF4-FFF2-40B4-BE49-F238E27FC236}">
                <a16:creationId xmlns:a16="http://schemas.microsoft.com/office/drawing/2014/main" id="{57760E61-CAEB-B942-8FA6-7A21403E3071}"/>
              </a:ext>
            </a:extLst>
          </p:cNvPr>
          <p:cNvSpPr txBox="1">
            <a:spLocks/>
          </p:cNvSpPr>
          <p:nvPr/>
        </p:nvSpPr>
        <p:spPr bwMode="auto">
          <a:xfrm>
            <a:off x="8434280" y="1429434"/>
            <a:ext cx="2520280" cy="151206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a:t>Das Krokodil macht auf Grammatik und Lernstrategien aufmerksam.</a:t>
            </a:r>
            <a:endParaRPr lang="de-CH" kern="0" dirty="0"/>
          </a:p>
        </p:txBody>
      </p:sp>
      <p:pic>
        <p:nvPicPr>
          <p:cNvPr id="12" name="Grafik 11"/>
          <p:cNvPicPr>
            <a:picLocks noChangeAspect="1"/>
          </p:cNvPicPr>
          <p:nvPr/>
        </p:nvPicPr>
        <p:blipFill>
          <a:blip r:embed="rId3"/>
          <a:stretch>
            <a:fillRect/>
          </a:stretch>
        </p:blipFill>
        <p:spPr>
          <a:xfrm>
            <a:off x="2135560" y="1253295"/>
            <a:ext cx="5992968" cy="4888484"/>
          </a:xfrm>
          <a:prstGeom prst="rect">
            <a:avLst/>
          </a:prstGeom>
          <a:ln>
            <a:solidFill>
              <a:schemeClr val="bg1">
                <a:lumMod val="65000"/>
              </a:schemeClr>
            </a:solidFill>
          </a:ln>
        </p:spPr>
      </p:pic>
      <p:sp>
        <p:nvSpPr>
          <p:cNvPr id="7" name="Datumsplatzhalter 1"/>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Tree>
    <p:extLst>
      <p:ext uri="{BB962C8B-B14F-4D97-AF65-F5344CB8AC3E}">
        <p14:creationId xmlns:p14="http://schemas.microsoft.com/office/powerpoint/2010/main" val="23924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err="1"/>
              <a:t>Ça</a:t>
            </a:r>
            <a:r>
              <a:rPr lang="de-DE" dirty="0"/>
              <a:t> </a:t>
            </a:r>
            <a:r>
              <a:rPr lang="de-DE" dirty="0" err="1"/>
              <a:t>roule</a:t>
            </a:r>
            <a:endParaRPr lang="de-DE" dirty="0"/>
          </a:p>
        </p:txBody>
      </p:sp>
      <p:sp>
        <p:nvSpPr>
          <p:cNvPr id="3" name="Fußzeilenplatzhalter 2"/>
          <p:cNvSpPr>
            <a:spLocks noGrp="1"/>
          </p:cNvSpPr>
          <p:nvPr>
            <p:ph type="ftr" sz="quarter" idx="11"/>
          </p:nvPr>
        </p:nvSpPr>
        <p:spPr/>
        <p:txBody>
          <a:bodyPr/>
          <a:lstStyle/>
          <a:p>
            <a:r>
              <a:rPr lang="de-DE" dirty="0"/>
              <a:t>Klett und Balmer Verlag</a:t>
            </a:r>
          </a:p>
        </p:txBody>
      </p:sp>
      <p:sp>
        <p:nvSpPr>
          <p:cNvPr id="4" name="Titel 3"/>
          <p:cNvSpPr>
            <a:spLocks noGrp="1"/>
          </p:cNvSpPr>
          <p:nvPr>
            <p:ph type="title"/>
          </p:nvPr>
        </p:nvSpPr>
        <p:spPr/>
        <p:txBody>
          <a:bodyPr/>
          <a:lstStyle/>
          <a:p>
            <a:r>
              <a:rPr lang="de-CH" dirty="0"/>
              <a:t>Die Themen von «</a:t>
            </a:r>
            <a:r>
              <a:rPr lang="de-CH" dirty="0" err="1"/>
              <a:t>Ça</a:t>
            </a:r>
            <a:r>
              <a:rPr lang="de-CH" dirty="0"/>
              <a:t> </a:t>
            </a:r>
            <a:r>
              <a:rPr lang="de-CH" dirty="0" err="1"/>
              <a:t>roule</a:t>
            </a:r>
            <a:r>
              <a:rPr lang="de-CH" dirty="0"/>
              <a:t> 4» </a:t>
            </a:r>
          </a:p>
        </p:txBody>
      </p:sp>
      <p:pic>
        <p:nvPicPr>
          <p:cNvPr id="7" name="Grafik 6"/>
          <p:cNvPicPr>
            <a:picLocks noChangeAspect="1"/>
          </p:cNvPicPr>
          <p:nvPr/>
        </p:nvPicPr>
        <p:blipFill>
          <a:blip r:embed="rId3"/>
          <a:stretch>
            <a:fillRect/>
          </a:stretch>
        </p:blipFill>
        <p:spPr>
          <a:xfrm rot="21225650">
            <a:off x="984940" y="1438598"/>
            <a:ext cx="4517823" cy="1622001"/>
          </a:xfrm>
          <a:prstGeom prst="rect">
            <a:avLst/>
          </a:prstGeom>
          <a:ln>
            <a:solidFill>
              <a:schemeClr val="bg1">
                <a:lumMod val="65000"/>
              </a:schemeClr>
            </a:solidFill>
          </a:ln>
        </p:spPr>
      </p:pic>
      <p:pic>
        <p:nvPicPr>
          <p:cNvPr id="8" name="Grafik 7"/>
          <p:cNvPicPr>
            <a:picLocks noChangeAspect="1"/>
          </p:cNvPicPr>
          <p:nvPr/>
        </p:nvPicPr>
        <p:blipFill>
          <a:blip r:embed="rId4"/>
          <a:stretch>
            <a:fillRect/>
          </a:stretch>
        </p:blipFill>
        <p:spPr>
          <a:xfrm>
            <a:off x="887237" y="3587877"/>
            <a:ext cx="4548571" cy="1547943"/>
          </a:xfrm>
          <a:prstGeom prst="rect">
            <a:avLst/>
          </a:prstGeom>
          <a:ln>
            <a:solidFill>
              <a:schemeClr val="bg1">
                <a:lumMod val="65000"/>
              </a:schemeClr>
            </a:solidFill>
          </a:ln>
        </p:spPr>
      </p:pic>
      <p:pic>
        <p:nvPicPr>
          <p:cNvPr id="9" name="Grafik 8"/>
          <p:cNvPicPr>
            <a:picLocks noChangeAspect="1"/>
          </p:cNvPicPr>
          <p:nvPr/>
        </p:nvPicPr>
        <p:blipFill>
          <a:blip r:embed="rId5"/>
          <a:stretch>
            <a:fillRect/>
          </a:stretch>
        </p:blipFill>
        <p:spPr>
          <a:xfrm>
            <a:off x="5805529" y="1867796"/>
            <a:ext cx="5318390" cy="1561204"/>
          </a:xfrm>
          <a:prstGeom prst="rect">
            <a:avLst/>
          </a:prstGeom>
          <a:ln>
            <a:solidFill>
              <a:schemeClr val="bg1">
                <a:lumMod val="65000"/>
              </a:schemeClr>
            </a:solidFill>
          </a:ln>
        </p:spPr>
      </p:pic>
      <p:pic>
        <p:nvPicPr>
          <p:cNvPr id="10" name="Grafik 9"/>
          <p:cNvPicPr>
            <a:picLocks noChangeAspect="1"/>
          </p:cNvPicPr>
          <p:nvPr/>
        </p:nvPicPr>
        <p:blipFill>
          <a:blip r:embed="rId6"/>
          <a:stretch>
            <a:fillRect/>
          </a:stretch>
        </p:blipFill>
        <p:spPr>
          <a:xfrm rot="20944350">
            <a:off x="5663049" y="3896550"/>
            <a:ext cx="5926077" cy="1576353"/>
          </a:xfrm>
          <a:prstGeom prst="rect">
            <a:avLst/>
          </a:prstGeom>
          <a:ln>
            <a:solidFill>
              <a:schemeClr val="bg1">
                <a:lumMod val="65000"/>
              </a:schemeClr>
            </a:solidFill>
          </a:ln>
        </p:spPr>
      </p:pic>
    </p:spTree>
    <p:extLst>
      <p:ext uri="{BB962C8B-B14F-4D97-AF65-F5344CB8AC3E}">
        <p14:creationId xmlns:p14="http://schemas.microsoft.com/office/powerpoint/2010/main" val="272451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5520114" y="1321666"/>
            <a:ext cx="3996000" cy="2882371"/>
            <a:chOff x="5520114" y="1321666"/>
            <a:chExt cx="3996000" cy="2882371"/>
          </a:xfrm>
        </p:grpSpPr>
        <p:pic>
          <p:nvPicPr>
            <p:cNvPr id="20" name="Grafik 19">
              <a:extLst>
                <a:ext uri="{FF2B5EF4-FFF2-40B4-BE49-F238E27FC236}">
                  <a16:creationId xmlns:a16="http://schemas.microsoft.com/office/drawing/2014/main" id="{03686A31-79C4-B445-BAED-03738E88AFAD}"/>
                </a:ext>
              </a:extLst>
            </p:cNvPr>
            <p:cNvPicPr>
              <a:picLocks noChangeAspect="1"/>
            </p:cNvPicPr>
            <p:nvPr/>
          </p:nvPicPr>
          <p:blipFill>
            <a:blip r:embed="rId3"/>
            <a:srcRect/>
            <a:stretch/>
          </p:blipFill>
          <p:spPr>
            <a:xfrm rot="16200000">
              <a:off x="6076928" y="764852"/>
              <a:ext cx="2882371" cy="3996000"/>
            </a:xfrm>
            <a:prstGeom prst="rect">
              <a:avLst/>
            </a:prstGeom>
          </p:spPr>
        </p:pic>
        <p:pic>
          <p:nvPicPr>
            <p:cNvPr id="3" name="Grafik 2"/>
            <p:cNvPicPr>
              <a:picLocks noChangeAspect="1"/>
            </p:cNvPicPr>
            <p:nvPr/>
          </p:nvPicPr>
          <p:blipFill>
            <a:blip r:embed="rId4"/>
            <a:stretch>
              <a:fillRect/>
            </a:stretch>
          </p:blipFill>
          <p:spPr>
            <a:xfrm>
              <a:off x="5800995" y="1584809"/>
              <a:ext cx="3276000" cy="2376000"/>
            </a:xfrm>
            <a:prstGeom prst="rect">
              <a:avLst/>
            </a:prstGeom>
          </p:spPr>
        </p:pic>
      </p:grpSp>
      <p:pic>
        <p:nvPicPr>
          <p:cNvPr id="1028" name="Picture 4" descr="https://www.klett.ch/shop/image/products/280/395/978-3-264-84611-9.jpg?hash=15960378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853" y="1412875"/>
            <a:ext cx="1881660" cy="266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klett.ch/shop/image/products/280/395/978-3-264-84610-2.jpg?hash=15960378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493" y="1430852"/>
            <a:ext cx="1881660" cy="266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dirty="0">
                <a:solidFill>
                  <a:prstClr val="black"/>
                </a:solidFill>
              </a:rPr>
              <a:t>Klett und Balmer Verlag</a:t>
            </a:r>
          </a:p>
        </p:txBody>
      </p:sp>
      <p:sp>
        <p:nvSpPr>
          <p:cNvPr id="32" name="Inhaltsplatzhalter 2">
            <a:extLst>
              <a:ext uri="{FF2B5EF4-FFF2-40B4-BE49-F238E27FC236}">
                <a16:creationId xmlns:a16="http://schemas.microsoft.com/office/drawing/2014/main" id="{F0F7F255-F6E5-EF4C-9957-B3D7931F3803}"/>
              </a:ext>
            </a:extLst>
          </p:cNvPr>
          <p:cNvSpPr txBox="1">
            <a:spLocks/>
          </p:cNvSpPr>
          <p:nvPr/>
        </p:nvSpPr>
        <p:spPr bwMode="auto">
          <a:xfrm>
            <a:off x="2952008" y="4365104"/>
            <a:ext cx="1931395" cy="2003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Entraînement</a:t>
            </a:r>
            <a:endParaRPr lang="de-CH" sz="2200" b="0" kern="0" dirty="0"/>
          </a:p>
          <a:p>
            <a:pPr marL="0"/>
            <a:r>
              <a:rPr lang="de-CH" sz="1800" b="0" kern="0" dirty="0"/>
              <a:t>Übungsheft mit</a:t>
            </a:r>
            <a:br>
              <a:rPr lang="de-CH" sz="1800" b="0" kern="0" dirty="0"/>
            </a:br>
            <a:r>
              <a:rPr lang="de-CH" sz="1800" b="0" kern="0" dirty="0"/>
              <a:t>digitalen Inhalten auf meinklett.ch</a:t>
            </a:r>
          </a:p>
          <a:p>
            <a:pPr marL="0"/>
            <a:endParaRPr lang="de-CH" sz="1800" b="0" kern="0" dirty="0"/>
          </a:p>
          <a:p>
            <a:pPr marL="0"/>
            <a:endParaRPr lang="de-CH" kern="0" dirty="0"/>
          </a:p>
        </p:txBody>
      </p:sp>
      <p:sp>
        <p:nvSpPr>
          <p:cNvPr id="17" name="Inhaltsplatzhalter 2">
            <a:extLst>
              <a:ext uri="{FF2B5EF4-FFF2-40B4-BE49-F238E27FC236}">
                <a16:creationId xmlns:a16="http://schemas.microsoft.com/office/drawing/2014/main" id="{57760E61-CAEB-B942-8FA6-7A21403E3071}"/>
              </a:ext>
            </a:extLst>
          </p:cNvPr>
          <p:cNvSpPr txBox="1">
            <a:spLocks/>
          </p:cNvSpPr>
          <p:nvPr/>
        </p:nvSpPr>
        <p:spPr bwMode="auto">
          <a:xfrm>
            <a:off x="632271" y="4366800"/>
            <a:ext cx="1863571" cy="20014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Cahier</a:t>
            </a:r>
            <a:endParaRPr lang="de-CH" sz="2200" b="0" kern="0" dirty="0"/>
          </a:p>
          <a:p>
            <a:pPr marL="0"/>
            <a:r>
              <a:rPr lang="de-CH" sz="1800" b="0" kern="0" dirty="0"/>
              <a:t>Lern- und Arbeitsheft mit</a:t>
            </a:r>
            <a:br>
              <a:rPr lang="de-CH" sz="1800" b="0" kern="0" dirty="0"/>
            </a:br>
            <a:r>
              <a:rPr lang="de-CH" sz="1800" b="0" kern="0" dirty="0"/>
              <a:t>digitalen Inhalten auf meinklett.ch</a:t>
            </a:r>
          </a:p>
          <a:p>
            <a:pPr marL="0"/>
            <a:endParaRPr lang="de-CH" kern="0" dirty="0"/>
          </a:p>
        </p:txBody>
      </p:sp>
      <p:sp>
        <p:nvSpPr>
          <p:cNvPr id="22" name="Inhaltsplatzhalter 2">
            <a:extLst>
              <a:ext uri="{FF2B5EF4-FFF2-40B4-BE49-F238E27FC236}">
                <a16:creationId xmlns:a16="http://schemas.microsoft.com/office/drawing/2014/main" id="{F0F7F255-F6E5-EF4C-9957-B3D7931F3803}"/>
              </a:ext>
            </a:extLst>
          </p:cNvPr>
          <p:cNvSpPr txBox="1">
            <a:spLocks/>
          </p:cNvSpPr>
          <p:nvPr/>
        </p:nvSpPr>
        <p:spPr bwMode="auto">
          <a:xfrm>
            <a:off x="5580646" y="4366800"/>
            <a:ext cx="4187762" cy="175821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a:t>Digitale Inhalte auf meinklett.ch</a:t>
            </a:r>
          </a:p>
          <a:p>
            <a:pPr marL="28567" indent="-285750">
              <a:buClr>
                <a:srgbClr val="203864"/>
              </a:buClr>
              <a:buFont typeface="Arial" panose="020B0604020202020204" pitchFamily="34" charset="0"/>
              <a:buChar char="•"/>
            </a:pPr>
            <a:r>
              <a:rPr lang="de-CH" sz="1800" b="0" kern="0" dirty="0"/>
              <a:t>Übungen</a:t>
            </a:r>
          </a:p>
          <a:p>
            <a:pPr marL="28567" indent="-285750">
              <a:buClr>
                <a:srgbClr val="203864"/>
              </a:buClr>
              <a:buFont typeface="Arial" panose="020B0604020202020204" pitchFamily="34" charset="0"/>
              <a:buChar char="•"/>
            </a:pPr>
            <a:r>
              <a:rPr lang="de-CH" sz="1800" b="0" kern="0" dirty="0"/>
              <a:t>Audios</a:t>
            </a:r>
          </a:p>
          <a:p>
            <a:pPr marL="28567" indent="-285750">
              <a:buClr>
                <a:srgbClr val="203864"/>
              </a:buClr>
              <a:buFont typeface="Arial" panose="020B0604020202020204" pitchFamily="34" charset="0"/>
              <a:buChar char="•"/>
            </a:pPr>
            <a:r>
              <a:rPr lang="de-CH" sz="1800" b="0" kern="0" dirty="0"/>
              <a:t>Übersichten Grammatik und Wortschatz</a:t>
            </a:r>
          </a:p>
          <a:p>
            <a:pPr marL="0"/>
            <a:endParaRPr lang="de-CH" kern="0" dirty="0"/>
          </a:p>
        </p:txBody>
      </p:sp>
    </p:spTree>
    <p:extLst>
      <p:ext uri="{BB962C8B-B14F-4D97-AF65-F5344CB8AC3E}">
        <p14:creationId xmlns:p14="http://schemas.microsoft.com/office/powerpoint/2010/main" val="251496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1" name="Inhaltsplatzhalter 2">
            <a:extLst>
              <a:ext uri="{FF2B5EF4-FFF2-40B4-BE49-F238E27FC236}">
                <a16:creationId xmlns:a16="http://schemas.microsoft.com/office/drawing/2014/main" id="{9D1CFA45-3CBE-924C-8EFE-59EDE319645C}"/>
              </a:ext>
            </a:extLst>
          </p:cNvPr>
          <p:cNvSpPr txBox="1">
            <a:spLocks/>
          </p:cNvSpPr>
          <p:nvPr/>
        </p:nvSpPr>
        <p:spPr bwMode="auto">
          <a:xfrm>
            <a:off x="6413500" y="1436301"/>
            <a:ext cx="2773783" cy="7959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spcBef>
                <a:spcPts val="0"/>
              </a:spcBef>
            </a:pPr>
            <a:r>
              <a:rPr lang="de-CH" sz="2200" b="0" kern="0" dirty="0"/>
              <a:t>Per Scan zum</a:t>
            </a:r>
          </a:p>
          <a:p>
            <a:pPr marL="0">
              <a:spcBef>
                <a:spcPts val="0"/>
              </a:spcBef>
            </a:pPr>
            <a:r>
              <a:rPr lang="de-CH" sz="2200" b="0" kern="0" dirty="0"/>
              <a:t>gesprochenen Wort</a:t>
            </a:r>
            <a:endParaRPr lang="de-CH" kern="0" dirty="0"/>
          </a:p>
        </p:txBody>
      </p:sp>
      <p:cxnSp>
        <p:nvCxnSpPr>
          <p:cNvPr id="9" name="Gerade Verbindung 8">
            <a:extLst>
              <a:ext uri="{FF2B5EF4-FFF2-40B4-BE49-F238E27FC236}">
                <a16:creationId xmlns:a16="http://schemas.microsoft.com/office/drawing/2014/main" id="{8D9D23C0-7432-7F49-96CE-36D6DDAAC01E}"/>
              </a:ext>
            </a:extLst>
          </p:cNvPr>
          <p:cNvCxnSpPr>
            <a:cxnSpLocks/>
          </p:cNvCxnSpPr>
          <p:nvPr/>
        </p:nvCxnSpPr>
        <p:spPr>
          <a:xfrm>
            <a:off x="5598625" y="1772816"/>
            <a:ext cx="7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57760E61-CAEB-B942-8FA6-7A21403E3071}"/>
              </a:ext>
            </a:extLst>
          </p:cNvPr>
          <p:cNvSpPr txBox="1">
            <a:spLocks/>
          </p:cNvSpPr>
          <p:nvPr/>
        </p:nvSpPr>
        <p:spPr bwMode="auto">
          <a:xfrm>
            <a:off x="1107275" y="4954615"/>
            <a:ext cx="3024336" cy="8640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Cartes</a:t>
            </a:r>
            <a:r>
              <a:rPr lang="de-CH" sz="2200" b="0" kern="0" dirty="0"/>
              <a:t> de </a:t>
            </a:r>
            <a:r>
              <a:rPr lang="de-CH" sz="2200" b="0" kern="0" dirty="0" err="1"/>
              <a:t>vocabulaire</a:t>
            </a:r>
            <a:endParaRPr lang="de-CH" sz="2200" b="0" kern="0" dirty="0"/>
          </a:p>
          <a:p>
            <a:pPr marL="0"/>
            <a:r>
              <a:rPr lang="de-CH" sz="1800" b="0" kern="0" dirty="0"/>
              <a:t>Wortkarten mit Audios</a:t>
            </a:r>
            <a:endParaRPr lang="de-CH" kern="0" dirty="0"/>
          </a:p>
        </p:txBody>
      </p:sp>
      <p:pic>
        <p:nvPicPr>
          <p:cNvPr id="6" name="Grafik 5"/>
          <p:cNvPicPr>
            <a:picLocks noChangeAspect="1"/>
          </p:cNvPicPr>
          <p:nvPr/>
        </p:nvPicPr>
        <p:blipFill>
          <a:blip r:embed="rId3"/>
          <a:stretch>
            <a:fillRect/>
          </a:stretch>
        </p:blipFill>
        <p:spPr>
          <a:xfrm>
            <a:off x="5762661" y="2904271"/>
            <a:ext cx="3424622" cy="2452274"/>
          </a:xfrm>
          <a:prstGeom prst="rect">
            <a:avLst/>
          </a:prstGeom>
          <a:ln w="6350">
            <a:solidFill>
              <a:schemeClr val="bg2">
                <a:lumMod val="75000"/>
              </a:schemeClr>
            </a:solidFill>
          </a:ln>
        </p:spPr>
      </p:pic>
      <p:pic>
        <p:nvPicPr>
          <p:cNvPr id="4" name="Grafik 3"/>
          <p:cNvPicPr>
            <a:picLocks noChangeAspect="1"/>
          </p:cNvPicPr>
          <p:nvPr/>
        </p:nvPicPr>
        <p:blipFill>
          <a:blip r:embed="rId4"/>
          <a:stretch>
            <a:fillRect/>
          </a:stretch>
        </p:blipFill>
        <p:spPr>
          <a:xfrm>
            <a:off x="1107275" y="1368231"/>
            <a:ext cx="4770524" cy="3417430"/>
          </a:xfrm>
          <a:prstGeom prst="rect">
            <a:avLst/>
          </a:prstGeom>
          <a:ln w="6350">
            <a:solidFill>
              <a:schemeClr val="bg2">
                <a:lumMod val="75000"/>
              </a:schemeClr>
            </a:solidFill>
          </a:ln>
        </p:spPr>
      </p:pic>
    </p:spTree>
    <p:extLst>
      <p:ext uri="{BB962C8B-B14F-4D97-AF65-F5344CB8AC3E}">
        <p14:creationId xmlns:p14="http://schemas.microsoft.com/office/powerpoint/2010/main" val="193122538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Kinder</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8" name="Inhaltsplatzhalter 2">
            <a:extLst>
              <a:ext uri="{FF2B5EF4-FFF2-40B4-BE49-F238E27FC236}">
                <a16:creationId xmlns:a16="http://schemas.microsoft.com/office/drawing/2014/main" id="{9D1CFA45-3CBE-924C-8EFE-59EDE319645C}"/>
              </a:ext>
            </a:extLst>
          </p:cNvPr>
          <p:cNvSpPr txBox="1">
            <a:spLocks/>
          </p:cNvSpPr>
          <p:nvPr/>
        </p:nvSpPr>
        <p:spPr bwMode="auto">
          <a:xfrm>
            <a:off x="645292" y="4415065"/>
            <a:ext cx="4370588"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VocaTrainer</a:t>
            </a:r>
            <a:r>
              <a:rPr lang="de-CH" sz="2200" b="0" kern="0" dirty="0"/>
              <a:t> «</a:t>
            </a:r>
            <a:r>
              <a:rPr lang="de-CH" sz="2200" b="0" kern="0" dirty="0" err="1"/>
              <a:t>Ça</a:t>
            </a:r>
            <a:r>
              <a:rPr lang="de-CH" sz="2200" b="0" kern="0" dirty="0"/>
              <a:t> </a:t>
            </a:r>
            <a:r>
              <a:rPr lang="de-CH" sz="2200" b="0" kern="0" dirty="0" err="1"/>
              <a:t>roule</a:t>
            </a:r>
            <a:r>
              <a:rPr lang="de-CH" sz="2200" b="0" kern="0" dirty="0"/>
              <a:t>»</a:t>
            </a:r>
            <a:br>
              <a:rPr lang="de-CH" sz="2200" b="0" kern="0" dirty="0"/>
            </a:br>
            <a:r>
              <a:rPr lang="de-CH" sz="1800" b="0" kern="0" dirty="0"/>
              <a:t>Adaptives digitales Wortschatztraining</a:t>
            </a:r>
            <a:br>
              <a:rPr lang="de-CH" sz="1800" b="0" kern="0" dirty="0"/>
            </a:br>
            <a:r>
              <a:rPr lang="de-CH" sz="1800" b="0" kern="0" dirty="0"/>
              <a:t>Mit Vokabeln aller Bände</a:t>
            </a:r>
            <a:endParaRPr lang="de-CH" kern="0" dirty="0"/>
          </a:p>
        </p:txBody>
      </p:sp>
      <p:sp>
        <p:nvSpPr>
          <p:cNvPr id="20" name="Inhaltsplatzhalter 2">
            <a:extLst>
              <a:ext uri="{FF2B5EF4-FFF2-40B4-BE49-F238E27FC236}">
                <a16:creationId xmlns:a16="http://schemas.microsoft.com/office/drawing/2014/main" id="{9D1CFA45-3CBE-924C-8EFE-59EDE319645C}"/>
              </a:ext>
            </a:extLst>
          </p:cNvPr>
          <p:cNvSpPr txBox="1">
            <a:spLocks/>
          </p:cNvSpPr>
          <p:nvPr/>
        </p:nvSpPr>
        <p:spPr bwMode="auto">
          <a:xfrm>
            <a:off x="6097058" y="4437063"/>
            <a:ext cx="4064665"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Quizlet</a:t>
            </a:r>
            <a:br>
              <a:rPr lang="de-CH" sz="2200" b="0" kern="0" dirty="0"/>
            </a:br>
            <a:r>
              <a:rPr lang="de-CH" sz="1800" b="0" kern="0" dirty="0"/>
              <a:t>Wortschatztraining auf quizlet.com</a:t>
            </a:r>
            <a:br>
              <a:rPr lang="de-CH" sz="1800" b="0" kern="0" dirty="0"/>
            </a:br>
            <a:r>
              <a:rPr lang="de-CH" sz="1800" b="0" kern="0" dirty="0"/>
              <a:t>Kostenlos, mit Werbung</a:t>
            </a:r>
            <a:br>
              <a:rPr lang="de-CH" sz="1800" b="0" kern="0" dirty="0"/>
            </a:br>
            <a:endParaRPr lang="de-CH" kern="0" dirty="0"/>
          </a:p>
        </p:txBody>
      </p:sp>
      <p:pic>
        <p:nvPicPr>
          <p:cNvPr id="3" name="Grafik 2"/>
          <p:cNvPicPr>
            <a:picLocks noChangeAspect="1"/>
          </p:cNvPicPr>
          <p:nvPr/>
        </p:nvPicPr>
        <p:blipFill rotWithShape="1">
          <a:blip r:embed="rId3"/>
          <a:srcRect l="5426" r="4173"/>
          <a:stretch/>
        </p:blipFill>
        <p:spPr>
          <a:xfrm>
            <a:off x="853990" y="1568002"/>
            <a:ext cx="3384000" cy="2434125"/>
          </a:xfrm>
          <a:prstGeom prst="rect">
            <a:avLst/>
          </a:prstGeom>
        </p:spPr>
      </p:pic>
      <p:grpSp>
        <p:nvGrpSpPr>
          <p:cNvPr id="8" name="Gruppieren 7"/>
          <p:cNvGrpSpPr/>
          <p:nvPr/>
        </p:nvGrpSpPr>
        <p:grpSpPr>
          <a:xfrm>
            <a:off x="6095080" y="1416136"/>
            <a:ext cx="3887908" cy="2741474"/>
            <a:chOff x="6095080" y="1416136"/>
            <a:chExt cx="3887908" cy="2741474"/>
          </a:xfrm>
        </p:grpSpPr>
        <p:grpSp>
          <p:nvGrpSpPr>
            <p:cNvPr id="21" name="Gruppieren 20"/>
            <p:cNvGrpSpPr/>
            <p:nvPr/>
          </p:nvGrpSpPr>
          <p:grpSpPr>
            <a:xfrm>
              <a:off x="6095080" y="1416136"/>
              <a:ext cx="3887908" cy="2741474"/>
              <a:chOff x="7826964" y="1402139"/>
              <a:chExt cx="3887908" cy="2741474"/>
            </a:xfrm>
          </p:grpSpPr>
          <p:pic>
            <p:nvPicPr>
              <p:cNvPr id="24" name="72768DC6-8DF1-4706-8E05-DF9B3A3D4F77" descr="C24BDA77-F2F8-4AF3-83FB-4907CBD07210@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p:cNvPicPr>
                <a:picLocks noChangeAspect="1"/>
              </p:cNvPicPr>
              <p:nvPr/>
            </p:nvPicPr>
            <p:blipFill>
              <a:blip r:embed="rId5"/>
              <a:stretch>
                <a:fillRect/>
              </a:stretch>
            </p:blipFill>
            <p:spPr>
              <a:xfrm>
                <a:off x="8073684" y="3876273"/>
                <a:ext cx="3355200" cy="115119"/>
              </a:xfrm>
              <a:prstGeom prst="rect">
                <a:avLst/>
              </a:prstGeom>
            </p:spPr>
          </p:pic>
        </p:grpSp>
        <p:pic>
          <p:nvPicPr>
            <p:cNvPr id="7" name="Grafik 6"/>
            <p:cNvPicPr>
              <a:picLocks noChangeAspect="1"/>
            </p:cNvPicPr>
            <p:nvPr/>
          </p:nvPicPr>
          <p:blipFill rotWithShape="1">
            <a:blip r:embed="rId6"/>
            <a:srcRect l="12846"/>
            <a:stretch/>
          </p:blipFill>
          <p:spPr>
            <a:xfrm>
              <a:off x="6301267" y="1592298"/>
              <a:ext cx="3385100" cy="2421605"/>
            </a:xfrm>
            <a:prstGeom prst="rect">
              <a:avLst/>
            </a:prstGeom>
          </p:spPr>
        </p:pic>
      </p:grpSp>
      <p:grpSp>
        <p:nvGrpSpPr>
          <p:cNvPr id="4" name="Gruppieren 3">
            <a:extLst>
              <a:ext uri="{FF2B5EF4-FFF2-40B4-BE49-F238E27FC236}">
                <a16:creationId xmlns:a16="http://schemas.microsoft.com/office/drawing/2014/main" id="{55086336-CE9C-A7BC-54BD-7C02622DD39D}"/>
              </a:ext>
            </a:extLst>
          </p:cNvPr>
          <p:cNvGrpSpPr/>
          <p:nvPr/>
        </p:nvGrpSpPr>
        <p:grpSpPr>
          <a:xfrm>
            <a:off x="645923" y="1412875"/>
            <a:ext cx="3887908" cy="2741474"/>
            <a:chOff x="645923" y="1412875"/>
            <a:chExt cx="3887908" cy="2741474"/>
          </a:xfrm>
        </p:grpSpPr>
        <p:grpSp>
          <p:nvGrpSpPr>
            <p:cNvPr id="6" name="Gruppieren 5">
              <a:extLst>
                <a:ext uri="{FF2B5EF4-FFF2-40B4-BE49-F238E27FC236}">
                  <a16:creationId xmlns:a16="http://schemas.microsoft.com/office/drawing/2014/main" id="{71A859B4-37E1-8B05-4B78-445BD02E48AC}"/>
                </a:ext>
              </a:extLst>
            </p:cNvPr>
            <p:cNvGrpSpPr/>
            <p:nvPr/>
          </p:nvGrpSpPr>
          <p:grpSpPr>
            <a:xfrm>
              <a:off x="645923" y="1412875"/>
              <a:ext cx="3887908" cy="2741474"/>
              <a:chOff x="7826964" y="1402139"/>
              <a:chExt cx="3887908" cy="2741474"/>
            </a:xfrm>
          </p:grpSpPr>
          <p:pic>
            <p:nvPicPr>
              <p:cNvPr id="10" name="72768DC6-8DF1-4706-8E05-DF9B3A3D4F77" descr="C24BDA77-F2F8-4AF3-83FB-4907CBD07210@home">
                <a:extLst>
                  <a:ext uri="{FF2B5EF4-FFF2-40B4-BE49-F238E27FC236}">
                    <a16:creationId xmlns:a16="http://schemas.microsoft.com/office/drawing/2014/main" id="{5B366AA6-8049-00E4-548C-71FB368C4E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a:extLst>
                  <a:ext uri="{FF2B5EF4-FFF2-40B4-BE49-F238E27FC236}">
                    <a16:creationId xmlns:a16="http://schemas.microsoft.com/office/drawing/2014/main" id="{FBF42610-D945-62B1-DE30-8DC432B2DA07}"/>
                  </a:ext>
                </a:extLst>
              </p:cNvPr>
              <p:cNvPicPr>
                <a:picLocks noChangeAspect="1"/>
              </p:cNvPicPr>
              <p:nvPr/>
            </p:nvPicPr>
            <p:blipFill>
              <a:blip r:embed="rId5"/>
              <a:stretch>
                <a:fillRect/>
              </a:stretch>
            </p:blipFill>
            <p:spPr>
              <a:xfrm>
                <a:off x="8073684" y="3876273"/>
                <a:ext cx="3355200" cy="115119"/>
              </a:xfrm>
              <a:prstGeom prst="rect">
                <a:avLst/>
              </a:prstGeom>
            </p:spPr>
          </p:pic>
        </p:grpSp>
        <p:pic>
          <p:nvPicPr>
            <p:cNvPr id="9" name="Grafik 8">
              <a:extLst>
                <a:ext uri="{FF2B5EF4-FFF2-40B4-BE49-F238E27FC236}">
                  <a16:creationId xmlns:a16="http://schemas.microsoft.com/office/drawing/2014/main" id="{E32F18F2-B0EA-3AC8-992C-ADA79FEC946A}"/>
                </a:ext>
              </a:extLst>
            </p:cNvPr>
            <p:cNvPicPr>
              <a:picLocks noChangeAspect="1"/>
            </p:cNvPicPr>
            <p:nvPr/>
          </p:nvPicPr>
          <p:blipFill rotWithShape="1">
            <a:blip r:embed="rId7"/>
            <a:srcRect l="6347" r="13135"/>
            <a:stretch/>
          </p:blipFill>
          <p:spPr>
            <a:xfrm>
              <a:off x="813816" y="1570268"/>
              <a:ext cx="3415739" cy="2433600"/>
            </a:xfrm>
            <a:prstGeom prst="rect">
              <a:avLst/>
            </a:prstGeom>
          </p:spPr>
        </p:pic>
      </p:grpSp>
    </p:spTree>
    <p:extLst>
      <p:ext uri="{BB962C8B-B14F-4D97-AF65-F5344CB8AC3E}">
        <p14:creationId xmlns:p14="http://schemas.microsoft.com/office/powerpoint/2010/main" val="5816694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5de11d7-4ee7-45f3-9833-c163d0bf3fae" ContentTypeId="0x0101002E85A11BFDBC944C94FB1FDF53103EED" PreviousValue="false"/>
</file>

<file path=customXml/item3.xml><?xml version="1.0" encoding="utf-8"?>
<ct:contentTypeSchema xmlns:ct="http://schemas.microsoft.com/office/2006/metadata/contentType" xmlns:ma="http://schemas.microsoft.com/office/2006/metadata/properties/metaAttributes" ct:_="" ma:_="" ma:contentTypeName="Marketingdokument" ma:contentTypeID="0x0101002E85A11BFDBC944C94FB1FDF53103EED00B89ED0386166434BA50622295A46E51B" ma:contentTypeVersion="3" ma:contentTypeDescription="Ein neues Dokument erstellen." ma:contentTypeScope="" ma:versionID="7d0ccef4f425f45cd40692e7749ec0b3">
  <xsd:schema xmlns:xsd="http://www.w3.org/2001/XMLSchema" xmlns:xs="http://www.w3.org/2001/XMLSchema" xmlns:p="http://schemas.microsoft.com/office/2006/metadata/properties" xmlns:ns2="c5615546-81b5-42f8-af01-e9d422aaef4c" targetNamespace="http://schemas.microsoft.com/office/2006/metadata/properties" ma:root="true" ma:fieldsID="edacb7ee4910f761cbd5cee660d25983" ns2:_="">
    <xsd:import namespace="c5615546-81b5-42f8-af01-e9d422aaef4c"/>
    <xsd:element name="properties">
      <xsd:complexType>
        <xsd:sequence>
          <xsd:element name="documentManagement">
            <xsd:complexType>
              <xsd:all>
                <xsd:element ref="ns2:he130ca7ea2c4376bb7379f864f44b6d" minOccurs="0"/>
                <xsd:element ref="ns2:TaxCatchAll" minOccurs="0"/>
                <xsd:element ref="ns2:TaxCatchAllLabel" minOccurs="0"/>
                <xsd:element ref="ns2:p0402896db8a496ab8bebd40859735cd" minOccurs="0"/>
                <xsd:element ref="ns2:c655c7b4252b4c83af61e75cc13600d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15546-81b5-42f8-af01-e9d422aaef4c" elementFormDefault="qualified">
    <xsd:import namespace="http://schemas.microsoft.com/office/2006/documentManagement/types"/>
    <xsd:import namespace="http://schemas.microsoft.com/office/infopath/2007/PartnerControls"/>
    <xsd:element name="he130ca7ea2c4376bb7379f864f44b6d" ma:index="8" nillable="true" ma:taxonomy="true" ma:internalName="he130ca7ea2c4376bb7379f864f44b6d" ma:taxonomyFieldName="Struktur" ma:displayName="Struktur" ma:default="" ma:fieldId="{1e130ca7-ea2c-4376-bb73-79f864f44b6d}" ma:taxonomyMulti="true" ma:sspId="25de11d7-4ee7-45f3-9833-c163d0bf3fae" ma:termSetId="7798fa2d-81eb-4cf8-ba6a-4db04a4159e4" ma:anchorId="00000000-0000-0000-0000-000000000000" ma:open="false" ma:isKeyword="false">
      <xsd:complexType>
        <xsd:sequence>
          <xsd:element ref="pc:Terms" minOccurs="0" maxOccurs="1"/>
        </xsd:sequence>
      </xsd:complexType>
    </xsd:element>
    <xsd:element name="TaxCatchAll" ma:index="9" nillable="true" ma:displayName="Taxonomiespalte &quot;Alle abfangen&quot;" ma:hidden="true" ma:list="{925a5dc3-3067-4599-a30e-b9d192c98c84}" ma:internalName="TaxCatchAll" ma:showField="CatchAllData"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hidden="true" ma:list="{925a5dc3-3067-4599-a30e-b9d192c98c84}" ma:internalName="TaxCatchAllLabel" ma:readOnly="true" ma:showField="CatchAllDataLabel"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p0402896db8a496ab8bebd40859735cd" ma:index="12" nillable="true" ma:taxonomy="true" ma:internalName="p0402896db8a496ab8bebd40859735cd" ma:taxonomyFieldName="Jahr" ma:displayName="Jahr" ma:indexed="true" ma:default="" ma:fieldId="{90402896-db8a-496a-b8be-bd40859735cd}" ma:sspId="25de11d7-4ee7-45f3-9833-c163d0bf3fae" ma:termSetId="2a2b7888-379d-495d-87e1-a10363e74872" ma:anchorId="00000000-0000-0000-0000-000000000000" ma:open="false" ma:isKeyword="false">
      <xsd:complexType>
        <xsd:sequence>
          <xsd:element ref="pc:Terms" minOccurs="0" maxOccurs="1"/>
        </xsd:sequence>
      </xsd:complexType>
    </xsd:element>
    <xsd:element name="c655c7b4252b4c83af61e75cc13600d7" ma:index="14" nillable="true" ma:taxonomy="true" ma:internalName="c655c7b4252b4c83af61e75cc13600d7" ma:taxonomyFieldName="Kanton" ma:displayName="Kanton" ma:indexed="true" ma:default="" ma:fieldId="{c655c7b4-252b-4c83-af61-e75cc13600d7}" ma:sspId="25de11d7-4ee7-45f3-9833-c163d0bf3fae" ma:termSetId="3a9cff0b-de74-4f5b-b5cb-195a43d2a36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5615546-81b5-42f8-af01-e9d422aaef4c"/>
    <c655c7b4252b4c83af61e75cc13600d7 xmlns="c5615546-81b5-42f8-af01-e9d422aaef4c">
      <Terms xmlns="http://schemas.microsoft.com/office/infopath/2007/PartnerControls"/>
    </c655c7b4252b4c83af61e75cc13600d7>
    <he130ca7ea2c4376bb7379f864f44b6d xmlns="c5615546-81b5-42f8-af01-e9d422aaef4c">
      <Terms xmlns="http://schemas.microsoft.com/office/infopath/2007/PartnerControls"/>
    </he130ca7ea2c4376bb7379f864f44b6d>
    <p0402896db8a496ab8bebd40859735cd xmlns="c5615546-81b5-42f8-af01-e9d422aaef4c">
      <Terms xmlns="http://schemas.microsoft.com/office/infopath/2007/PartnerControls"/>
    </p0402896db8a496ab8bebd40859735cd>
  </documentManagement>
</p:properties>
</file>

<file path=customXml/itemProps1.xml><?xml version="1.0" encoding="utf-8"?>
<ds:datastoreItem xmlns:ds="http://schemas.openxmlformats.org/officeDocument/2006/customXml" ds:itemID="{9ED05EDF-86F4-4979-A1C1-413B86418C67}">
  <ds:schemaRefs>
    <ds:schemaRef ds:uri="http://schemas.microsoft.com/sharepoint/v3/contenttype/forms"/>
  </ds:schemaRefs>
</ds:datastoreItem>
</file>

<file path=customXml/itemProps2.xml><?xml version="1.0" encoding="utf-8"?>
<ds:datastoreItem xmlns:ds="http://schemas.openxmlformats.org/officeDocument/2006/customXml" ds:itemID="{6A6AFE4F-B4CC-4BB3-BA7A-2F83E5788904}">
  <ds:schemaRefs>
    <ds:schemaRef ds:uri="Microsoft.SharePoint.Taxonomy.ContentTypeSync"/>
  </ds:schemaRefs>
</ds:datastoreItem>
</file>

<file path=customXml/itemProps3.xml><?xml version="1.0" encoding="utf-8"?>
<ds:datastoreItem xmlns:ds="http://schemas.openxmlformats.org/officeDocument/2006/customXml" ds:itemID="{E547408E-7005-43B1-A435-5E909C313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15546-81b5-42f8-af01-e9d422aae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83CFF6-C119-47DD-984F-E151E9E9D60C}">
  <ds:schemaRefs>
    <ds:schemaRef ds:uri="http://schemas.microsoft.com/office/2006/metadata/properties"/>
    <ds:schemaRef ds:uri="c5615546-81b5-42f8-af01-e9d422aaef4c"/>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1368</Words>
  <Application>Microsoft Office PowerPoint</Application>
  <PresentationFormat>Breitbild</PresentationFormat>
  <Paragraphs>151</Paragraphs>
  <Slides>15</Slides>
  <Notes>14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Georgia</vt:lpstr>
      <vt:lpstr>Times New Roman</vt:lpstr>
      <vt:lpstr>Wingdings</vt:lpstr>
      <vt:lpstr>Office</vt:lpstr>
      <vt:lpstr>PowerPoint-Präsentation</vt:lpstr>
      <vt:lpstr>PowerPoint-Präsentation</vt:lpstr>
      <vt:lpstr>Spielen, singen, schreiben, lesen …</vt:lpstr>
      <vt:lpstr>Alltagswortschatz erwerben, Wortschatz aufbauen</vt:lpstr>
      <vt:lpstr>Grammatik Schritt für Schritt</vt:lpstr>
      <vt:lpstr>Die Themen von «Ça roule 4» </vt:lpstr>
      <vt:lpstr>Die Lehrwerksteile für die Kinder</vt:lpstr>
      <vt:lpstr>Die Lehrwerksteile für die Kinder</vt:lpstr>
      <vt:lpstr>Die Lehrwerksteile für die Kinder</vt:lpstr>
      <vt:lpstr>Die digitalen Inhalte: Lernplattform und Zugang</vt:lpstr>
      <vt:lpstr>A) Digitale Inhalte aufrufen über meinklett.ch</vt:lpstr>
      <vt:lpstr>B) Digitale Inhalte aufrufen durch Scannen</vt:lpstr>
      <vt:lpstr>Wie können Sie Ihr Kind unterstützen?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Astrid Koch</dc:creator>
  <cp:lastModifiedBy>Hildegard Meier</cp:lastModifiedBy>
  <cp:revision>654</cp:revision>
  <dcterms:created xsi:type="dcterms:W3CDTF">2020-08-02T07:45:41Z</dcterms:created>
  <dcterms:modified xsi:type="dcterms:W3CDTF">2024-08-20T15:03:51Z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0x0101002E85A11BFDBC944C94FB1FDF53103EED00B89ED0386166434BA50622295A46E51B</vt:lpwstr>
  </property>
  <property fmtid="{D5CDD505-2E9C-101B-9397-08002B2CF9AE}" pid="3" name="Kanton">
    <vt:lpwstr/>
  </property>
  <property fmtid="{D5CDD505-2E9C-101B-9397-08002B2CF9AE}" pid="4" name="Jahr">
    <vt:lpwstr/>
  </property>
  <property fmtid="{D5CDD505-2E9C-101B-9397-08002B2CF9AE}" pid="5" name="Struktur">
    <vt:lpwstr/>
  </property>
</Properties>
</file>